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260" r:id="rId3"/>
    <p:sldId id="261" r:id="rId4"/>
    <p:sldId id="285" r:id="rId5"/>
    <p:sldId id="286" r:id="rId6"/>
    <p:sldId id="288" r:id="rId7"/>
    <p:sldId id="291" r:id="rId8"/>
    <p:sldId id="289" r:id="rId9"/>
    <p:sldId id="290" r:id="rId10"/>
    <p:sldId id="292" r:id="rId11"/>
    <p:sldId id="262" r:id="rId12"/>
    <p:sldId id="263" r:id="rId13"/>
    <p:sldId id="264" r:id="rId14"/>
    <p:sldId id="265" r:id="rId15"/>
    <p:sldId id="266" r:id="rId16"/>
    <p:sldId id="329" r:id="rId17"/>
    <p:sldId id="273" r:id="rId18"/>
    <p:sldId id="312" r:id="rId19"/>
    <p:sldId id="313" r:id="rId20"/>
    <p:sldId id="314" r:id="rId21"/>
    <p:sldId id="295" r:id="rId22"/>
    <p:sldId id="296" r:id="rId23"/>
    <p:sldId id="297" r:id="rId24"/>
    <p:sldId id="274" r:id="rId25"/>
    <p:sldId id="298" r:id="rId26"/>
    <p:sldId id="315" r:id="rId27"/>
    <p:sldId id="299" r:id="rId28"/>
    <p:sldId id="276" r:id="rId29"/>
    <p:sldId id="277" r:id="rId30"/>
    <p:sldId id="317" r:id="rId31"/>
    <p:sldId id="278" r:id="rId32"/>
    <p:sldId id="322" r:id="rId33"/>
    <p:sldId id="321" r:id="rId34"/>
    <p:sldId id="320" r:id="rId35"/>
    <p:sldId id="323" r:id="rId36"/>
    <p:sldId id="324" r:id="rId37"/>
    <p:sldId id="279" r:id="rId38"/>
    <p:sldId id="280" r:id="rId39"/>
    <p:sldId id="328" r:id="rId40"/>
    <p:sldId id="282" r:id="rId41"/>
    <p:sldId id="283" r:id="rId42"/>
    <p:sldId id="284" r:id="rId43"/>
    <p:sldId id="325" r:id="rId44"/>
    <p:sldId id="326" r:id="rId45"/>
    <p:sldId id="327" r:id="rId46"/>
    <p:sldId id="330" r:id="rId47"/>
    <p:sldId id="303" r:id="rId48"/>
    <p:sldId id="304" r:id="rId49"/>
    <p:sldId id="300" r:id="rId50"/>
    <p:sldId id="301" r:id="rId51"/>
    <p:sldId id="302" r:id="rId52"/>
    <p:sldId id="331" r:id="rId53"/>
    <p:sldId id="259"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p:cViewPr varScale="1">
        <p:scale>
          <a:sx n="89" d="100"/>
          <a:sy n="89" d="100"/>
        </p:scale>
        <p:origin x="235"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l-GR" smtClean="0"/>
              <a:t>Στυλ κύριου τίτλου</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smtClean="0"/>
              <a:t>Στυλ κύριου υπότιτλου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8/31/2021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8/31/2021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Κατακόρυφος τίτλος και Κείμενο">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l-GR" smtClean="0"/>
              <a:t>Στυλ κύριου τίτλου</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8/31/2021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8/31/2021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l-GR" smtClean="0"/>
              <a:t>Στυλ κύριου τίτλου</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96DFF08F-DC6B-4601-B491-B0F83F6DD2DA}" type="datetimeFigureOut">
              <a:rPr lang="en-US" dirty="0"/>
              <a:t>8/31/2021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l-GR" smtClean="0"/>
              <a:t>Στυλ κύριου τίτλου</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8/31/2021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l-GR" smtClean="0"/>
              <a:t>Στυλ κύριου τίτλου</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4" name="Content Placeholder 3"/>
          <p:cNvSpPr>
            <a:spLocks noGrp="1"/>
          </p:cNvSpPr>
          <p:nvPr>
            <p:ph sz="half" idx="2"/>
          </p:nvPr>
        </p:nvSpPr>
        <p:spPr>
          <a:xfrm>
            <a:off x="1097280" y="2582335"/>
            <a:ext cx="4937760" cy="32867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6" name="Content Placeholder 5"/>
          <p:cNvSpPr>
            <a:spLocks noGrp="1"/>
          </p:cNvSpPr>
          <p:nvPr>
            <p:ph sz="quarter" idx="4"/>
          </p:nvPr>
        </p:nvSpPr>
        <p:spPr>
          <a:xfrm>
            <a:off x="6217920" y="2582334"/>
            <a:ext cx="4937760" cy="32867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8/31/2021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8/31/2021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Κενή">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8/31/2021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l-GR" smtClean="0"/>
              <a:t>Στυλ κύριου τίτλου</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8/31/2021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l-GR" smtClean="0"/>
              <a:t>Στυλ κύριου τίτλου</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p:txBody>
          <a:bodyPr/>
          <a:lstStyle/>
          <a:p>
            <a:fld id="{96DFF08F-DC6B-4601-B491-B0F83F6DD2DA}" type="datetimeFigureOut">
              <a:rPr lang="en-US" dirty="0"/>
              <a:t>8/31/2021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l-GR" smtClean="0"/>
              <a:t>Στυλ κύριου τίτλου</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8/31/2021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79" y="286602"/>
            <a:ext cx="10108433" cy="1386923"/>
          </a:xfrm>
        </p:spPr>
        <p:txBody>
          <a:bodyPr>
            <a:normAutofit fontScale="90000"/>
          </a:bodyPr>
          <a:lstStyle/>
          <a:p>
            <a:pPr algn="ctr"/>
            <a:r>
              <a:rPr lang="en-US" sz="8900" b="1" dirty="0" smtClean="0"/>
              <a:t>ARDUINO</a:t>
            </a:r>
            <a:r>
              <a:rPr lang="en-US" sz="5300" b="1" dirty="0" smtClean="0"/>
              <a:t/>
            </a:r>
            <a:br>
              <a:rPr lang="en-US" sz="5300" b="1" dirty="0" smtClean="0"/>
            </a:br>
            <a:r>
              <a:rPr lang="en-US" sz="3200" dirty="0" smtClean="0"/>
              <a:t>MICROCONTROLLER</a:t>
            </a:r>
            <a:endParaRPr lang="el-GR" sz="3200" dirty="0"/>
          </a:p>
        </p:txBody>
      </p:sp>
      <p:pic>
        <p:nvPicPr>
          <p:cNvPr id="4" name="Θέση περιεχομένου 3"/>
          <p:cNvPicPr>
            <a:picLocks noGrp="1" noChangeAspect="1"/>
          </p:cNvPicPr>
          <p:nvPr>
            <p:ph idx="1"/>
          </p:nvPr>
        </p:nvPicPr>
        <p:blipFill rotWithShape="1">
          <a:blip r:embed="rId2"/>
          <a:srcRect t="6549"/>
          <a:stretch/>
        </p:blipFill>
        <p:spPr>
          <a:xfrm>
            <a:off x="3412864" y="1793913"/>
            <a:ext cx="5477261" cy="4356722"/>
          </a:xfrm>
          <a:prstGeom prst="rect">
            <a:avLst/>
          </a:prstGeom>
        </p:spPr>
      </p:pic>
    </p:spTree>
    <p:extLst>
      <p:ext uri="{BB962C8B-B14F-4D97-AF65-F5344CB8AC3E}">
        <p14:creationId xmlns:p14="http://schemas.microsoft.com/office/powerpoint/2010/main" val="1426435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414066" y="161768"/>
            <a:ext cx="10748513" cy="6131985"/>
          </a:xfrm>
          <a:prstGeom prst="rect">
            <a:avLst/>
          </a:prstGeom>
        </p:spPr>
      </p:pic>
    </p:spTree>
    <p:extLst>
      <p:ext uri="{BB962C8B-B14F-4D97-AF65-F5344CB8AC3E}">
        <p14:creationId xmlns:p14="http://schemas.microsoft.com/office/powerpoint/2010/main" val="4110668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Touch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14145" y="2435056"/>
            <a:ext cx="4266482" cy="3126582"/>
          </a:xfrm>
          <a:prstGeom prst="rect">
            <a:avLst/>
          </a:prstGeom>
        </p:spPr>
      </p:pic>
      <p:sp>
        <p:nvSpPr>
          <p:cNvPr id="5" name="TextBox 4"/>
          <p:cNvSpPr txBox="1"/>
          <p:nvPr/>
        </p:nvSpPr>
        <p:spPr>
          <a:xfrm>
            <a:off x="4839418" y="1797745"/>
            <a:ext cx="7047782" cy="4401205"/>
          </a:xfrm>
          <a:prstGeom prst="rect">
            <a:avLst/>
          </a:prstGeom>
          <a:noFill/>
        </p:spPr>
        <p:txBody>
          <a:bodyPr wrap="square" rtlCol="0">
            <a:spAutoFit/>
          </a:bodyPr>
          <a:lstStyle/>
          <a:p>
            <a:r>
              <a:rPr lang="el-GR" sz="2800" dirty="0"/>
              <a:t>Τα πλεονεκτήματα σε σύγκριση με το χωρητικό περιλαμβάνουν: μπορεί να χρησιμοποιηθεί με δάχτυλο, γάντια και γραφίδα, υψηλή αντοχή στη σκόνη και το νερό και χαμηλό κόστος παραγωγής. Τα μειονεκτήματα είναι ότι δεν είναι τόσο ευαίσθητο-απαιτεί περισσότερη πίεση στην οθόνη, έχει χαμηλή αντίθεση λόγω πρόσθετης αντανάκλασης από το επιπλέον στρώμα υλικού που τοποθετείται στην οθόνη και δεν υποστηρίζει πολλαπλή αφή</a:t>
            </a:r>
            <a:r>
              <a:rPr lang="el-GR" sz="2800" dirty="0" smtClean="0"/>
              <a:t>.</a:t>
            </a:r>
            <a:endParaRPr lang="el-GR" sz="2800" dirty="0"/>
          </a:p>
        </p:txBody>
      </p:sp>
    </p:spTree>
    <p:extLst>
      <p:ext uri="{BB962C8B-B14F-4D97-AF65-F5344CB8AC3E}">
        <p14:creationId xmlns:p14="http://schemas.microsoft.com/office/powerpoint/2010/main" val="2767680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Touch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4614770" y="1820384"/>
            <a:ext cx="3023419" cy="4452673"/>
          </a:xfrm>
          <a:prstGeom prst="rect">
            <a:avLst/>
          </a:prstGeom>
        </p:spPr>
      </p:pic>
    </p:spTree>
    <p:extLst>
      <p:ext uri="{BB962C8B-B14F-4D97-AF65-F5344CB8AC3E}">
        <p14:creationId xmlns:p14="http://schemas.microsoft.com/office/powerpoint/2010/main" val="725736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Project 1</a:t>
            </a:r>
            <a:endParaRPr lang="el-GR" dirty="0"/>
          </a:p>
        </p:txBody>
      </p:sp>
      <p:sp>
        <p:nvSpPr>
          <p:cNvPr id="3" name="Θέση περιεχομένου 2"/>
          <p:cNvSpPr>
            <a:spLocks noGrp="1"/>
          </p:cNvSpPr>
          <p:nvPr>
            <p:ph idx="1"/>
          </p:nvPr>
        </p:nvSpPr>
        <p:spPr>
          <a:xfrm>
            <a:off x="1097279" y="1845733"/>
            <a:ext cx="10902063" cy="4503309"/>
          </a:xfrm>
        </p:spPr>
        <p:txBody>
          <a:bodyPr>
            <a:normAutofit/>
          </a:bodyPr>
          <a:lstStyle/>
          <a:p>
            <a:r>
              <a:rPr lang="el-GR" sz="2800" dirty="0" smtClean="0"/>
              <a:t>Όταν ακουμπάμε τον αισθητήρα αφής να ανάβει ένα </a:t>
            </a:r>
            <a:r>
              <a:rPr lang="en-US" sz="2800" dirty="0" smtClean="0"/>
              <a:t> led.</a:t>
            </a:r>
            <a:r>
              <a:rPr lang="el-GR" sz="2800" dirty="0" smtClean="0"/>
              <a:t> Επίσης, να τυπώνεται στο </a:t>
            </a:r>
            <a:r>
              <a:rPr lang="en-US" sz="2800" dirty="0" smtClean="0"/>
              <a:t>serial monitor “</a:t>
            </a:r>
            <a:r>
              <a:rPr lang="en-US" sz="2800" dirty="0"/>
              <a:t>Touched!”. </a:t>
            </a:r>
            <a:r>
              <a:rPr lang="el-GR" sz="2800" dirty="0" smtClean="0"/>
              <a:t>Αλλιώς, να τυπώνεται </a:t>
            </a:r>
            <a:r>
              <a:rPr lang="en-US" sz="2800" dirty="0" smtClean="0"/>
              <a:t>“Not touched.”.</a:t>
            </a:r>
            <a:endParaRPr lang="el-GR" sz="2800" dirty="0" smtClean="0"/>
          </a:p>
          <a:p>
            <a:endParaRPr lang="el-GR" sz="2800" dirty="0"/>
          </a:p>
          <a:p>
            <a:r>
              <a:rPr lang="el-GR" sz="2800" dirty="0" smtClean="0"/>
              <a:t>Υλικά:</a:t>
            </a:r>
          </a:p>
          <a:p>
            <a:pPr>
              <a:buFont typeface="Wingdings" panose="05000000000000000000" pitchFamily="2" charset="2"/>
              <a:buChar char="Ø"/>
            </a:pPr>
            <a:r>
              <a:rPr lang="en-US" sz="2800" dirty="0" smtClean="0"/>
              <a:t>Touch sensor</a:t>
            </a:r>
          </a:p>
          <a:p>
            <a:pPr>
              <a:buFont typeface="Wingdings" panose="05000000000000000000" pitchFamily="2" charset="2"/>
              <a:buChar char="Ø"/>
            </a:pPr>
            <a:r>
              <a:rPr lang="en-US" sz="2800" dirty="0" smtClean="0"/>
              <a:t>LED</a:t>
            </a:r>
          </a:p>
          <a:p>
            <a:pPr>
              <a:buFont typeface="Wingdings" panose="05000000000000000000" pitchFamily="2" charset="2"/>
              <a:buChar char="Ø"/>
            </a:pPr>
            <a:r>
              <a:rPr lang="el-GR" sz="2800" dirty="0" smtClean="0"/>
              <a:t>Αντίσταση 220</a:t>
            </a:r>
            <a:r>
              <a:rPr lang="en-US" sz="2800" dirty="0" smtClean="0"/>
              <a:t> ohm</a:t>
            </a:r>
            <a:endParaRPr lang="el-GR" sz="2800" dirty="0"/>
          </a:p>
        </p:txBody>
      </p:sp>
    </p:spTree>
    <p:extLst>
      <p:ext uri="{BB962C8B-B14F-4D97-AF65-F5344CB8AC3E}">
        <p14:creationId xmlns:p14="http://schemas.microsoft.com/office/powerpoint/2010/main" val="41866313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1</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610462" y="1880769"/>
            <a:ext cx="7301288" cy="4336745"/>
          </a:xfrm>
          <a:prstGeom prst="rect">
            <a:avLst/>
          </a:prstGeom>
        </p:spPr>
      </p:pic>
    </p:spTree>
    <p:extLst>
      <p:ext uri="{BB962C8B-B14F-4D97-AF65-F5344CB8AC3E}">
        <p14:creationId xmlns:p14="http://schemas.microsoft.com/office/powerpoint/2010/main" val="35968238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1</a:t>
            </a:r>
            <a:endParaRPr lang="el-GR" dirty="0"/>
          </a:p>
        </p:txBody>
      </p:sp>
      <p:sp>
        <p:nvSpPr>
          <p:cNvPr id="3" name="Θέση περιεχομένου 2"/>
          <p:cNvSpPr>
            <a:spLocks noGrp="1"/>
          </p:cNvSpPr>
          <p:nvPr>
            <p:ph idx="1"/>
          </p:nvPr>
        </p:nvSpPr>
        <p:spPr>
          <a:xfrm>
            <a:off x="1097279" y="1845734"/>
            <a:ext cx="10177445" cy="4023360"/>
          </a:xfrm>
        </p:spPr>
        <p:txBody>
          <a:bodyPr numCol="2">
            <a:normAutofit/>
          </a:bodyPr>
          <a:lstStyle/>
          <a:p>
            <a:pPr marL="0" indent="0">
              <a:buNone/>
            </a:pP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touchPin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pin for the touch sensor </a:t>
            </a:r>
            <a:endParaRPr lang="el-GR"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ledPin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13</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pin for the LED </a:t>
            </a:r>
            <a:endParaRPr lang="el-GR" dirty="0" smtClean="0">
              <a:solidFill>
                <a:srgbClr val="008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ledPin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set the Led Pin to output </a:t>
            </a:r>
            <a:r>
              <a:rPr lang="en-US" dirty="0" err="1">
                <a:solidFill>
                  <a:srgbClr val="000000"/>
                </a:solidFill>
                <a:latin typeface="Courier New" panose="02070309020205020404" pitchFamily="49" charset="0"/>
              </a:rPr>
              <a:t>pinMode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touchPin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INPUT</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set the Touch Pin to </a:t>
            </a:r>
            <a:r>
              <a:rPr lang="en-US" dirty="0" smtClean="0">
                <a:solidFill>
                  <a:srgbClr val="008000"/>
                </a:solidFill>
                <a:latin typeface="Courier New" panose="02070309020205020404" pitchFamily="49" charset="0"/>
              </a:rPr>
              <a:t>input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touchValue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digitalRead</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touchPin</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read the </a:t>
            </a:r>
            <a:r>
              <a:rPr lang="en-US" dirty="0" smtClean="0">
                <a:solidFill>
                  <a:srgbClr val="008000"/>
                </a:solidFill>
                <a:latin typeface="Courier New" panose="02070309020205020404" pitchFamily="49" charset="0"/>
              </a:rPr>
              <a:t>Touch </a:t>
            </a:r>
            <a:r>
              <a:rPr lang="en-US" dirty="0">
                <a:solidFill>
                  <a:srgbClr val="008000"/>
                </a:solidFill>
                <a:latin typeface="Courier New" panose="02070309020205020404" pitchFamily="49" charset="0"/>
              </a:rPr>
              <a:t>Pin </a:t>
            </a:r>
            <a:endParaRPr lang="el-GR" dirty="0" smtClean="0">
              <a:solidFill>
                <a:srgbClr val="008000"/>
              </a:solidFill>
              <a:latin typeface="Courier New" panose="02070309020205020404" pitchFamily="49" charset="0"/>
            </a:endParaRPr>
          </a:p>
        </p:txBody>
      </p:sp>
    </p:spTree>
    <p:extLst>
      <p:ext uri="{BB962C8B-B14F-4D97-AF65-F5344CB8AC3E}">
        <p14:creationId xmlns:p14="http://schemas.microsoft.com/office/powerpoint/2010/main" val="427802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1</a:t>
            </a:r>
            <a:endParaRPr lang="el-GR" dirty="0"/>
          </a:p>
        </p:txBody>
      </p:sp>
      <p:sp>
        <p:nvSpPr>
          <p:cNvPr id="3" name="Θέση περιεχομένου 2"/>
          <p:cNvSpPr>
            <a:spLocks noGrp="1"/>
          </p:cNvSpPr>
          <p:nvPr>
            <p:ph idx="1"/>
          </p:nvPr>
        </p:nvSpPr>
        <p:spPr/>
        <p:txBody>
          <a:bodyPr/>
          <a:lstStyle/>
          <a:p>
            <a:pPr marL="0" indent="0">
              <a:buNone/>
            </a:pP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touchValue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check if the sensor is touched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ledPin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"Touched</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ledPin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"Not touched."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3919442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726343" y="286603"/>
            <a:ext cx="10429337" cy="1450757"/>
          </a:xfrm>
        </p:spPr>
        <p:txBody>
          <a:bodyPr/>
          <a:lstStyle/>
          <a:p>
            <a:r>
              <a:rPr lang="en-US" dirty="0"/>
              <a:t>Alcohol </a:t>
            </a:r>
            <a:r>
              <a:rPr lang="en-US" dirty="0" smtClean="0"/>
              <a:t>sensor</a:t>
            </a:r>
            <a:r>
              <a:rPr lang="el-GR" dirty="0"/>
              <a:t>(Αισθητήρας αλκοόλ)</a:t>
            </a:r>
          </a:p>
        </p:txBody>
      </p:sp>
      <p:pic>
        <p:nvPicPr>
          <p:cNvPr id="4" name="Θέση περιεχομένου 3"/>
          <p:cNvPicPr>
            <a:picLocks noGrp="1" noChangeAspect="1"/>
          </p:cNvPicPr>
          <p:nvPr>
            <p:ph idx="1"/>
          </p:nvPr>
        </p:nvPicPr>
        <p:blipFill rotWithShape="1">
          <a:blip r:embed="rId2"/>
          <a:srcRect l="16992" r="14554"/>
          <a:stretch/>
        </p:blipFill>
        <p:spPr>
          <a:xfrm>
            <a:off x="9161252" y="2207751"/>
            <a:ext cx="2691441" cy="3583531"/>
          </a:xfrm>
          <a:prstGeom prst="rect">
            <a:avLst/>
          </a:prstGeom>
        </p:spPr>
      </p:pic>
      <p:sp>
        <p:nvSpPr>
          <p:cNvPr id="3" name="TextBox 2"/>
          <p:cNvSpPr txBox="1"/>
          <p:nvPr/>
        </p:nvSpPr>
        <p:spPr>
          <a:xfrm>
            <a:off x="726343" y="1737360"/>
            <a:ext cx="8434909" cy="4524315"/>
          </a:xfrm>
          <a:prstGeom prst="rect">
            <a:avLst/>
          </a:prstGeom>
          <a:noFill/>
        </p:spPr>
        <p:txBody>
          <a:bodyPr wrap="square" rtlCol="0">
            <a:spAutoFit/>
          </a:bodyPr>
          <a:lstStyle/>
          <a:p>
            <a:r>
              <a:rPr lang="el-GR" sz="2400" dirty="0" smtClean="0"/>
              <a:t>Αυτός </a:t>
            </a:r>
            <a:r>
              <a:rPr lang="el-GR" sz="2400" dirty="0"/>
              <a:t>ο αισθητήρας ανιχνεύει την παρουσία και τη συγκέντρωση αλκοόλ που υπάρχει στον αέρα. Έτσι, </a:t>
            </a:r>
            <a:r>
              <a:rPr lang="el-GR" sz="2400" dirty="0" smtClean="0"/>
              <a:t>μπορούμε να φτιάξουμε </a:t>
            </a:r>
            <a:r>
              <a:rPr lang="el-GR" sz="2400" dirty="0"/>
              <a:t>το δικό </a:t>
            </a:r>
            <a:r>
              <a:rPr lang="el-GR" sz="2400" dirty="0" smtClean="0"/>
              <a:t>μας </a:t>
            </a:r>
            <a:r>
              <a:rPr lang="el-GR" sz="2400" dirty="0"/>
              <a:t>αλκοτέστ για να </a:t>
            </a:r>
            <a:r>
              <a:rPr lang="el-GR" sz="2400" dirty="0" smtClean="0"/>
              <a:t>μετρήσουμε </a:t>
            </a:r>
            <a:r>
              <a:rPr lang="el-GR" sz="2400" dirty="0"/>
              <a:t>την ποσότητα αλκοόλ στο ανθρώπινο </a:t>
            </a:r>
            <a:r>
              <a:rPr lang="el-GR" sz="2400" dirty="0" smtClean="0"/>
              <a:t>σώμα.</a:t>
            </a:r>
          </a:p>
          <a:p>
            <a:r>
              <a:rPr lang="el-GR" sz="2400" dirty="0" smtClean="0"/>
              <a:t>Ο </a:t>
            </a:r>
            <a:r>
              <a:rPr lang="el-GR" sz="2400" dirty="0"/>
              <a:t>MQ3 είναι ένας </a:t>
            </a:r>
            <a:r>
              <a:rPr lang="el-GR" sz="2400" dirty="0" smtClean="0"/>
              <a:t>αισθητήρας </a:t>
            </a:r>
            <a:r>
              <a:rPr lang="el-GR" sz="2400" dirty="0"/>
              <a:t>τύπου Metal Oxide </a:t>
            </a:r>
            <a:r>
              <a:rPr lang="el-GR" sz="2400" dirty="0" smtClean="0"/>
              <a:t>Semiconductor(MOS</a:t>
            </a:r>
            <a:r>
              <a:rPr lang="el-GR" sz="2400" dirty="0"/>
              <a:t>). Οι αισθητήρες οξειδίου μετάλλου είναι επίσης γνωστοί ως Chemiresistors, επειδή η ανίχνευση βασίζεται στην αλλαγή της αντίστασης του αισθητήρα όταν εκτίθεται στο αλκοόλ. Έτσι, τοποθετώντας το σε ένα απλό </a:t>
            </a:r>
            <a:r>
              <a:rPr lang="el-GR" sz="2400" dirty="0" smtClean="0"/>
              <a:t>διαιρέτη τάσης</a:t>
            </a:r>
            <a:r>
              <a:rPr lang="el-GR" sz="2400" dirty="0"/>
              <a:t>, μπορούν να ανιχνευθούν συγκεντρώσεις αλκοόλης</a:t>
            </a:r>
            <a:r>
              <a:rPr lang="el-GR" sz="2400" dirty="0" smtClean="0"/>
              <a:t>.</a:t>
            </a:r>
            <a:endParaRPr lang="el-GR" sz="2400" dirty="0"/>
          </a:p>
          <a:p>
            <a:r>
              <a:rPr lang="el-GR" sz="2400" dirty="0" smtClean="0"/>
              <a:t>Ο αισθητήρας αλκοόλης MQ3 μπορεί </a:t>
            </a:r>
            <a:r>
              <a:rPr lang="el-GR" sz="2400" dirty="0"/>
              <a:t>να </a:t>
            </a:r>
            <a:r>
              <a:rPr lang="el-GR" sz="2400" dirty="0" smtClean="0"/>
              <a:t>ανιχνεύσει συγκεντρώσεις </a:t>
            </a:r>
            <a:r>
              <a:rPr lang="el-GR" sz="2400" dirty="0"/>
              <a:t>αλκοόλ οπουδήποτε από 25 έως 500 ppm.</a:t>
            </a:r>
          </a:p>
        </p:txBody>
      </p:sp>
    </p:spTree>
    <p:extLst>
      <p:ext uri="{BB962C8B-B14F-4D97-AF65-F5344CB8AC3E}">
        <p14:creationId xmlns:p14="http://schemas.microsoft.com/office/powerpoint/2010/main" val="3675928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Alcohol sensor</a:t>
            </a:r>
            <a:endParaRPr lang="el-GR" dirty="0"/>
          </a:p>
        </p:txBody>
      </p:sp>
      <p:sp>
        <p:nvSpPr>
          <p:cNvPr id="3" name="Θέση περιεχομένου 2"/>
          <p:cNvSpPr>
            <a:spLocks noGrp="1"/>
          </p:cNvSpPr>
          <p:nvPr>
            <p:ph idx="1"/>
          </p:nvPr>
        </p:nvSpPr>
        <p:spPr>
          <a:xfrm>
            <a:off x="1097280" y="1845733"/>
            <a:ext cx="10919316" cy="4580945"/>
          </a:xfrm>
        </p:spPr>
        <p:txBody>
          <a:bodyPr>
            <a:normAutofit/>
          </a:bodyPr>
          <a:lstStyle/>
          <a:p>
            <a:r>
              <a:rPr lang="el-GR" sz="2800" dirty="0"/>
              <a:t>Σε τι ισούται με 1 ppm;</a:t>
            </a:r>
          </a:p>
          <a:p>
            <a:r>
              <a:rPr lang="el-GR" sz="2800" dirty="0"/>
              <a:t>Κατά τη μέτρηση αερίων όπως διοξείδιο του άνθρακα, οξυγόνο ή μεθάνιο, ο όρος συγκέντρωση χρησιμοποιείται για να περιγράψει την ποσότητα αερίου στον αέρα. Οι 2 πιο κοινές μονάδες μέτρησης είναι parts-per-</a:t>
            </a:r>
            <a:r>
              <a:rPr lang="el-GR" sz="2800" dirty="0" err="1"/>
              <a:t>million</a:t>
            </a:r>
            <a:r>
              <a:rPr lang="el-GR" sz="2800" dirty="0"/>
              <a:t> και ποσοστό συγκέντρωσης(</a:t>
            </a:r>
            <a:r>
              <a:rPr lang="el-GR" sz="2800" dirty="0" err="1"/>
              <a:t>percent</a:t>
            </a:r>
            <a:r>
              <a:rPr lang="el-GR" sz="2800" dirty="0"/>
              <a:t> </a:t>
            </a:r>
            <a:r>
              <a:rPr lang="el-GR" sz="2800" dirty="0" err="1"/>
              <a:t>concentration</a:t>
            </a:r>
            <a:r>
              <a:rPr lang="el-GR" sz="2800" dirty="0"/>
              <a:t>).</a:t>
            </a:r>
          </a:p>
          <a:p>
            <a:r>
              <a:rPr lang="el-GR" sz="2800" dirty="0"/>
              <a:t>Parts-per-</a:t>
            </a:r>
            <a:r>
              <a:rPr lang="el-GR" sz="2800" dirty="0" err="1"/>
              <a:t>million</a:t>
            </a:r>
            <a:r>
              <a:rPr lang="el-GR" sz="2800" dirty="0"/>
              <a:t>(</a:t>
            </a:r>
            <a:r>
              <a:rPr lang="el-GR" sz="2800" dirty="0" err="1"/>
              <a:t>ppm</a:t>
            </a:r>
            <a:r>
              <a:rPr lang="el-GR" sz="2800" dirty="0"/>
              <a:t>) είναι η αναλογία ενός αερίου προς το άλλο. Για παράδειγμα, 1.000 ppm CO σημαίνει ότι αν μπορούσατε να μετρήσετε ένα εκατομμύριο μόρια αερίου, 1.000 από αυτά θα ήταν μονοξειδίου του άνθρακα και 999.000 μόρια θα ήταν μερικά άλλα </a:t>
            </a:r>
            <a:r>
              <a:rPr lang="el-GR" sz="2800" dirty="0" smtClean="0"/>
              <a:t>αέρια</a:t>
            </a:r>
            <a:r>
              <a:rPr lang="el-GR" sz="2800" dirty="0"/>
              <a:t>.</a:t>
            </a:r>
          </a:p>
        </p:txBody>
      </p:sp>
    </p:spTree>
    <p:extLst>
      <p:ext uri="{BB962C8B-B14F-4D97-AF65-F5344CB8AC3E}">
        <p14:creationId xmlns:p14="http://schemas.microsoft.com/office/powerpoint/2010/main" val="1994523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Alcohol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921567" y="2042228"/>
            <a:ext cx="8409826" cy="4017649"/>
          </a:xfrm>
          <a:prstGeom prst="rect">
            <a:avLst/>
          </a:prstGeom>
        </p:spPr>
      </p:pic>
    </p:spTree>
    <p:extLst>
      <p:ext uri="{BB962C8B-B14F-4D97-AF65-F5344CB8AC3E}">
        <p14:creationId xmlns:p14="http://schemas.microsoft.com/office/powerpoint/2010/main" val="975283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Περιεχόμενα</a:t>
            </a:r>
            <a:endParaRPr lang="el-GR" dirty="0"/>
          </a:p>
        </p:txBody>
      </p:sp>
      <p:sp>
        <p:nvSpPr>
          <p:cNvPr id="3" name="Θέση περιεχομένου 2"/>
          <p:cNvSpPr>
            <a:spLocks noGrp="1"/>
          </p:cNvSpPr>
          <p:nvPr>
            <p:ph idx="1"/>
          </p:nvPr>
        </p:nvSpPr>
        <p:spPr>
          <a:xfrm>
            <a:off x="1097279" y="1845733"/>
            <a:ext cx="10229203" cy="4744848"/>
          </a:xfrm>
        </p:spPr>
        <p:txBody>
          <a:bodyPr numCol="1">
            <a:normAutofit/>
          </a:bodyPr>
          <a:lstStyle/>
          <a:p>
            <a:pPr marL="514350" indent="-514350">
              <a:buFont typeface="+mj-lt"/>
              <a:buAutoNum type="arabicPeriod"/>
            </a:pPr>
            <a:r>
              <a:rPr lang="en-US" sz="2800" dirty="0" smtClean="0"/>
              <a:t>Touch sensor</a:t>
            </a:r>
          </a:p>
          <a:p>
            <a:pPr marL="514350" indent="-514350">
              <a:buFont typeface="+mj-lt"/>
              <a:buAutoNum type="arabicPeriod"/>
            </a:pPr>
            <a:r>
              <a:rPr lang="en-US" sz="2800" dirty="0" smtClean="0"/>
              <a:t>Alcohol sensor</a:t>
            </a:r>
          </a:p>
          <a:p>
            <a:pPr marL="514350" indent="-514350">
              <a:buFont typeface="+mj-lt"/>
              <a:buAutoNum type="arabicPeriod"/>
            </a:pPr>
            <a:r>
              <a:rPr lang="en-US" sz="2800" dirty="0" smtClean="0"/>
              <a:t>Knock-tap sensor</a:t>
            </a:r>
          </a:p>
          <a:p>
            <a:pPr marL="514350" indent="-514350">
              <a:buFont typeface="+mj-lt"/>
              <a:buAutoNum type="arabicPeriod"/>
            </a:pPr>
            <a:r>
              <a:rPr lang="en-US" sz="2800" dirty="0" smtClean="0"/>
              <a:t>Led traffic module</a:t>
            </a:r>
          </a:p>
        </p:txBody>
      </p:sp>
    </p:spTree>
    <p:extLst>
      <p:ext uri="{BB962C8B-B14F-4D97-AF65-F5344CB8AC3E}">
        <p14:creationId xmlns:p14="http://schemas.microsoft.com/office/powerpoint/2010/main" val="1644060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Alcohol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15361" y="2590894"/>
            <a:ext cx="6465548" cy="2886615"/>
          </a:xfrm>
          <a:prstGeom prst="rect">
            <a:avLst/>
          </a:prstGeom>
        </p:spPr>
      </p:pic>
      <p:pic>
        <p:nvPicPr>
          <p:cNvPr id="5" name="Εικόνα 4"/>
          <p:cNvPicPr>
            <a:picLocks noChangeAspect="1"/>
          </p:cNvPicPr>
          <p:nvPr/>
        </p:nvPicPr>
        <p:blipFill rotWithShape="1">
          <a:blip r:embed="rId3"/>
          <a:srcRect l="9057"/>
          <a:stretch/>
        </p:blipFill>
        <p:spPr>
          <a:xfrm>
            <a:off x="6866626" y="2429820"/>
            <a:ext cx="5026820" cy="3208762"/>
          </a:xfrm>
          <a:prstGeom prst="rect">
            <a:avLst/>
          </a:prstGeom>
        </p:spPr>
      </p:pic>
    </p:spTree>
    <p:extLst>
      <p:ext uri="{BB962C8B-B14F-4D97-AF65-F5344CB8AC3E}">
        <p14:creationId xmlns:p14="http://schemas.microsoft.com/office/powerpoint/2010/main" val="41329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Alcohol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90321" y="1975659"/>
            <a:ext cx="6185283" cy="4022725"/>
          </a:xfrm>
          <a:prstGeom prst="rect">
            <a:avLst/>
          </a:prstGeom>
        </p:spPr>
      </p:pic>
      <p:sp>
        <p:nvSpPr>
          <p:cNvPr id="3" name="TextBox 2"/>
          <p:cNvSpPr txBox="1"/>
          <p:nvPr/>
        </p:nvSpPr>
        <p:spPr>
          <a:xfrm>
            <a:off x="6475604" y="1820174"/>
            <a:ext cx="5653135" cy="4401205"/>
          </a:xfrm>
          <a:prstGeom prst="rect">
            <a:avLst/>
          </a:prstGeom>
          <a:noFill/>
        </p:spPr>
        <p:txBody>
          <a:bodyPr wrap="square" rtlCol="0">
            <a:spAutoFit/>
          </a:bodyPr>
          <a:lstStyle/>
          <a:p>
            <a:r>
              <a:rPr lang="el-GR" sz="2800" dirty="0"/>
              <a:t>Όταν το στρώμα ημιαγωγών SnO2 θερμαίνεται σε υψηλή θερμοκρασία, το οξυγόνο απορροφάται </a:t>
            </a:r>
            <a:r>
              <a:rPr lang="el-GR" sz="2800" dirty="0" smtClean="0"/>
              <a:t>από την </a:t>
            </a:r>
            <a:r>
              <a:rPr lang="el-GR" sz="2800" dirty="0"/>
              <a:t>επιφάνεια. </a:t>
            </a:r>
            <a:endParaRPr lang="el-GR" sz="2800" dirty="0" smtClean="0"/>
          </a:p>
          <a:p>
            <a:r>
              <a:rPr lang="el-GR" sz="2800" u="sng" dirty="0"/>
              <a:t>Σε καθαρό αέρα</a:t>
            </a:r>
            <a:r>
              <a:rPr lang="el-GR" sz="2800" dirty="0"/>
              <a:t>, τα ηλεκτρόνια δότης σε διοξείδιο του κασσίτερου προσελκύονται προς το οξυγόνο που προσροφάται στην επιφάνεια του υλικού ανίχνευσης. </a:t>
            </a:r>
            <a:r>
              <a:rPr lang="el-GR" sz="2800" u="sng" dirty="0"/>
              <a:t>Αυτό αποτρέπει τη ροή ηλεκτρικού ρεύματος</a:t>
            </a:r>
            <a:r>
              <a:rPr lang="el-GR" sz="2800" dirty="0"/>
              <a:t>.</a:t>
            </a:r>
          </a:p>
        </p:txBody>
      </p:sp>
    </p:spTree>
    <p:extLst>
      <p:ext uri="{BB962C8B-B14F-4D97-AF65-F5344CB8AC3E}">
        <p14:creationId xmlns:p14="http://schemas.microsoft.com/office/powerpoint/2010/main" val="2030352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Alcohol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421782" y="1906648"/>
            <a:ext cx="6232911" cy="4022725"/>
          </a:xfrm>
          <a:prstGeom prst="rect">
            <a:avLst/>
          </a:prstGeom>
        </p:spPr>
      </p:pic>
      <p:sp>
        <p:nvSpPr>
          <p:cNvPr id="3" name="TextBox 2"/>
          <p:cNvSpPr txBox="1"/>
          <p:nvPr/>
        </p:nvSpPr>
        <p:spPr>
          <a:xfrm>
            <a:off x="6901133" y="1794351"/>
            <a:ext cx="5020573" cy="4247317"/>
          </a:xfrm>
          <a:prstGeom prst="rect">
            <a:avLst/>
          </a:prstGeom>
          <a:noFill/>
        </p:spPr>
        <p:txBody>
          <a:bodyPr wrap="square" rtlCol="0">
            <a:spAutoFit/>
          </a:bodyPr>
          <a:lstStyle/>
          <a:p>
            <a:r>
              <a:rPr lang="el-GR" sz="2800" u="sng" dirty="0"/>
              <a:t>Παρουσία </a:t>
            </a:r>
            <a:r>
              <a:rPr lang="el-GR" sz="2800" u="sng" dirty="0" smtClean="0"/>
              <a:t>αλκοόλης </a:t>
            </a:r>
            <a:r>
              <a:rPr lang="el-GR" sz="2800" dirty="0" smtClean="0"/>
              <a:t>η </a:t>
            </a:r>
            <a:r>
              <a:rPr lang="el-GR" sz="2800" dirty="0"/>
              <a:t>επιφανειακή πυκνότητα του προσροφημένου οξυγόνου μειώνεται καθώς αντιδρά με τα αναγωγικά αέρια. Τα ηλεκτρόνια στη συνέχεια απελευθερώνονται στο διοξείδιο του κασσίτερου, </a:t>
            </a:r>
            <a:r>
              <a:rPr lang="el-GR" sz="2800" u="sng" dirty="0"/>
              <a:t>επιτρέποντας στο ρεύμα να ρέει ελεύθερα μέσω του αισθητήρα</a:t>
            </a:r>
            <a:r>
              <a:rPr lang="el-GR" sz="2800" dirty="0"/>
              <a:t>.</a:t>
            </a:r>
          </a:p>
          <a:p>
            <a:endParaRPr lang="el-GR" dirty="0"/>
          </a:p>
        </p:txBody>
      </p:sp>
    </p:spTree>
    <p:extLst>
      <p:ext uri="{BB962C8B-B14F-4D97-AF65-F5344CB8AC3E}">
        <p14:creationId xmlns:p14="http://schemas.microsoft.com/office/powerpoint/2010/main" val="1423977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57963" y="1487202"/>
            <a:ext cx="6035894" cy="3935352"/>
          </a:xfrm>
          <a:prstGeom prst="rect">
            <a:avLst/>
          </a:prstGeom>
        </p:spPr>
      </p:pic>
      <p:pic>
        <p:nvPicPr>
          <p:cNvPr id="3" name="Εικόνα 2"/>
          <p:cNvPicPr>
            <a:picLocks noChangeAspect="1"/>
          </p:cNvPicPr>
          <p:nvPr/>
        </p:nvPicPr>
        <p:blipFill>
          <a:blip r:embed="rId3"/>
          <a:stretch>
            <a:fillRect/>
          </a:stretch>
        </p:blipFill>
        <p:spPr>
          <a:xfrm>
            <a:off x="6193857" y="1487202"/>
            <a:ext cx="5938268" cy="3929365"/>
          </a:xfrm>
          <a:prstGeom prst="rect">
            <a:avLst/>
          </a:prstGeom>
        </p:spPr>
      </p:pic>
    </p:spTree>
    <p:extLst>
      <p:ext uri="{BB962C8B-B14F-4D97-AF65-F5344CB8AC3E}">
        <p14:creationId xmlns:p14="http://schemas.microsoft.com/office/powerpoint/2010/main" val="73912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Alcohol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68929" y="2103587"/>
            <a:ext cx="5216667" cy="3491002"/>
          </a:xfrm>
          <a:prstGeom prst="rect">
            <a:avLst/>
          </a:prstGeom>
        </p:spPr>
      </p:pic>
      <p:pic>
        <p:nvPicPr>
          <p:cNvPr id="5" name="Εικόνα 4"/>
          <p:cNvPicPr>
            <a:picLocks noChangeAspect="1"/>
          </p:cNvPicPr>
          <p:nvPr/>
        </p:nvPicPr>
        <p:blipFill>
          <a:blip r:embed="rId3"/>
          <a:stretch>
            <a:fillRect/>
          </a:stretch>
        </p:blipFill>
        <p:spPr>
          <a:xfrm>
            <a:off x="5874588" y="2237703"/>
            <a:ext cx="5974619" cy="3538042"/>
          </a:xfrm>
          <a:prstGeom prst="rect">
            <a:avLst/>
          </a:prstGeom>
        </p:spPr>
      </p:pic>
    </p:spTree>
    <p:extLst>
      <p:ext uri="{BB962C8B-B14F-4D97-AF65-F5344CB8AC3E}">
        <p14:creationId xmlns:p14="http://schemas.microsoft.com/office/powerpoint/2010/main" val="127995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Alcohol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473235" y="1995318"/>
            <a:ext cx="3798168" cy="3870285"/>
          </a:xfrm>
          <a:prstGeom prst="rect">
            <a:avLst/>
          </a:prstGeom>
        </p:spPr>
      </p:pic>
      <p:pic>
        <p:nvPicPr>
          <p:cNvPr id="5" name="Εικόνα 4"/>
          <p:cNvPicPr>
            <a:picLocks noChangeAspect="1"/>
          </p:cNvPicPr>
          <p:nvPr/>
        </p:nvPicPr>
        <p:blipFill>
          <a:blip r:embed="rId3"/>
          <a:stretch>
            <a:fillRect/>
          </a:stretch>
        </p:blipFill>
        <p:spPr>
          <a:xfrm>
            <a:off x="6271403" y="1995318"/>
            <a:ext cx="3762776" cy="3870285"/>
          </a:xfrm>
          <a:prstGeom prst="rect">
            <a:avLst/>
          </a:prstGeom>
        </p:spPr>
      </p:pic>
    </p:spTree>
    <p:extLst>
      <p:ext uri="{BB962C8B-B14F-4D97-AF65-F5344CB8AC3E}">
        <p14:creationId xmlns:p14="http://schemas.microsoft.com/office/powerpoint/2010/main" val="3650431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Alcohol sensor</a:t>
            </a:r>
            <a:endParaRPr lang="el-GR" dirty="0"/>
          </a:p>
        </p:txBody>
      </p:sp>
      <p:sp>
        <p:nvSpPr>
          <p:cNvPr id="3" name="Θέση περιεχομένου 2"/>
          <p:cNvSpPr>
            <a:spLocks noGrp="1"/>
          </p:cNvSpPr>
          <p:nvPr>
            <p:ph idx="1"/>
          </p:nvPr>
        </p:nvSpPr>
        <p:spPr/>
        <p:txBody>
          <a:bodyPr/>
          <a:lstStyle/>
          <a:p>
            <a:r>
              <a:rPr lang="el-GR" sz="2800" dirty="0" smtClean="0"/>
              <a:t>Γυρνάμε </a:t>
            </a:r>
            <a:r>
              <a:rPr lang="el-GR" sz="2800" dirty="0"/>
              <a:t>τη βίδα </a:t>
            </a:r>
            <a:r>
              <a:rPr lang="el-GR" sz="2800" dirty="0" smtClean="0"/>
              <a:t>του ποτενσιόμετρου </a:t>
            </a:r>
            <a:r>
              <a:rPr lang="el-GR" sz="2800" b="1" dirty="0" smtClean="0"/>
              <a:t>δεξιόστροφα </a:t>
            </a:r>
            <a:r>
              <a:rPr lang="el-GR" sz="2800" b="1" dirty="0"/>
              <a:t>για να αυξήσουμε την ευαισθησία</a:t>
            </a:r>
            <a:r>
              <a:rPr lang="el-GR" sz="2800" dirty="0"/>
              <a:t> ή </a:t>
            </a:r>
            <a:r>
              <a:rPr lang="el-GR" sz="2800" b="1" dirty="0"/>
              <a:t>αριστερόστροφα για να μειώσουμε την ευαισθησία</a:t>
            </a:r>
            <a:r>
              <a:rPr lang="el-GR" sz="2800" dirty="0" smtClean="0"/>
              <a:t>.</a:t>
            </a:r>
            <a:endParaRPr lang="el-GR" sz="2800" dirty="0"/>
          </a:p>
          <a:p>
            <a:pPr marL="0" indent="0">
              <a:buNone/>
            </a:pPr>
            <a:r>
              <a:rPr lang="en-US" sz="2800" dirty="0" smtClean="0"/>
              <a:t> </a:t>
            </a:r>
            <a:r>
              <a:rPr lang="el-GR" sz="2800" dirty="0" smtClean="0"/>
              <a:t>Η </a:t>
            </a:r>
            <a:r>
              <a:rPr lang="el-GR" sz="2800" dirty="0"/>
              <a:t>λυχνία </a:t>
            </a:r>
            <a:r>
              <a:rPr lang="en-US" sz="2800" dirty="0" smtClean="0"/>
              <a:t>Status </a:t>
            </a:r>
            <a:r>
              <a:rPr lang="el-GR" sz="2800" dirty="0" smtClean="0"/>
              <a:t>LED θα </a:t>
            </a:r>
            <a:r>
              <a:rPr lang="el-GR" sz="2800" dirty="0"/>
              <a:t>ανάψει όταν η ψηφιακή έξοδος είναι </a:t>
            </a:r>
            <a:r>
              <a:rPr lang="en-US" sz="2800" dirty="0" smtClean="0"/>
              <a:t>LOW</a:t>
            </a:r>
            <a:r>
              <a:rPr lang="el-GR" sz="2800" dirty="0" smtClean="0"/>
              <a:t>.</a:t>
            </a:r>
            <a:endParaRPr lang="el-GR" sz="2800" dirty="0"/>
          </a:p>
          <a:p>
            <a:r>
              <a:rPr lang="el-GR" sz="2800" dirty="0"/>
              <a:t>Ο συγκριτής στη μονάδα ελέγχει συνεχώς εάν η αναλογική τιμή εισόδου που μετρά ο αισθητήρας, ξεπερνά την τιμή </a:t>
            </a:r>
            <a:r>
              <a:rPr lang="el-GR" sz="2800" dirty="0" err="1"/>
              <a:t>threshold</a:t>
            </a:r>
            <a:r>
              <a:rPr lang="el-GR" sz="2800" dirty="0"/>
              <a:t> που έχει οριστεί από το ποτενσιόμετρο. Όταν ξεπεράσει το </a:t>
            </a:r>
            <a:r>
              <a:rPr lang="el-GR" sz="2800" dirty="0" err="1"/>
              <a:t>threshold</a:t>
            </a:r>
            <a:r>
              <a:rPr lang="el-GR" sz="2800" dirty="0"/>
              <a:t>, το ψηφιακό </a:t>
            </a:r>
            <a:r>
              <a:rPr lang="el-GR" sz="2800" dirty="0" err="1"/>
              <a:t>pin</a:t>
            </a:r>
            <a:r>
              <a:rPr lang="el-GR" sz="2800" dirty="0"/>
              <a:t> (D0) θα γίνει HIGH και θα ανάψει η ένδειξη LED.</a:t>
            </a:r>
          </a:p>
          <a:p>
            <a:endParaRPr lang="el-GR" dirty="0"/>
          </a:p>
        </p:txBody>
      </p:sp>
    </p:spTree>
    <p:extLst>
      <p:ext uri="{BB962C8B-B14F-4D97-AF65-F5344CB8AC3E}">
        <p14:creationId xmlns:p14="http://schemas.microsoft.com/office/powerpoint/2010/main" val="2020219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Alcohol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721478" y="1905050"/>
            <a:ext cx="2666670" cy="4135598"/>
          </a:xfrm>
          <a:prstGeom prst="rect">
            <a:avLst/>
          </a:prstGeom>
        </p:spPr>
      </p:pic>
      <p:sp>
        <p:nvSpPr>
          <p:cNvPr id="3" name="TextBox 2"/>
          <p:cNvSpPr txBox="1"/>
          <p:nvPr/>
        </p:nvSpPr>
        <p:spPr>
          <a:xfrm>
            <a:off x="3631721" y="1905050"/>
            <a:ext cx="8560279" cy="4524315"/>
          </a:xfrm>
          <a:prstGeom prst="rect">
            <a:avLst/>
          </a:prstGeom>
          <a:noFill/>
        </p:spPr>
        <p:txBody>
          <a:bodyPr wrap="square" rtlCol="0">
            <a:spAutoFit/>
          </a:bodyPr>
          <a:lstStyle/>
          <a:p>
            <a:pPr lvl="0"/>
            <a:r>
              <a:rPr lang="el-GR" sz="3200" dirty="0">
                <a:solidFill>
                  <a:prstClr val="black"/>
                </a:solidFill>
              </a:rPr>
              <a:t>Στην αρχή, θα πρέπει να περιμένουμε τουλάχιστον </a:t>
            </a:r>
            <a:r>
              <a:rPr lang="el-GR" sz="3200" b="1" dirty="0">
                <a:solidFill>
                  <a:prstClr val="black"/>
                </a:solidFill>
              </a:rPr>
              <a:t>2</a:t>
            </a:r>
            <a:r>
              <a:rPr lang="en-US" sz="3200" b="1" dirty="0">
                <a:solidFill>
                  <a:prstClr val="black"/>
                </a:solidFill>
              </a:rPr>
              <a:t>0sec</a:t>
            </a:r>
            <a:r>
              <a:rPr lang="el-GR" sz="3200" dirty="0">
                <a:solidFill>
                  <a:prstClr val="black"/>
                </a:solidFill>
              </a:rPr>
              <a:t> για να ζεσταθεί ο αισθητήρας, πριν ξεκινήσουμε να ανιχνεύουμε </a:t>
            </a:r>
            <a:r>
              <a:rPr lang="el-GR" sz="3200" dirty="0" smtClean="0">
                <a:solidFill>
                  <a:prstClr val="black"/>
                </a:solidFill>
              </a:rPr>
              <a:t>αλκοόλ.</a:t>
            </a:r>
            <a:endParaRPr lang="en-US" sz="3200" dirty="0">
              <a:solidFill>
                <a:prstClr val="black"/>
              </a:solidFill>
            </a:endParaRPr>
          </a:p>
          <a:p>
            <a:pPr lvl="0"/>
            <a:r>
              <a:rPr lang="en-US" sz="3200" dirty="0">
                <a:solidFill>
                  <a:prstClr val="black"/>
                </a:solidFill>
              </a:rPr>
              <a:t>O </a:t>
            </a:r>
            <a:r>
              <a:rPr lang="el-GR" sz="3200" dirty="0" smtClean="0">
                <a:solidFill>
                  <a:prstClr val="black"/>
                </a:solidFill>
              </a:rPr>
              <a:t>MQ3</a:t>
            </a:r>
            <a:r>
              <a:rPr lang="en-US" sz="3200" dirty="0" smtClean="0">
                <a:solidFill>
                  <a:prstClr val="black"/>
                </a:solidFill>
              </a:rPr>
              <a:t> </a:t>
            </a:r>
            <a:r>
              <a:rPr lang="el-GR" sz="3200" dirty="0">
                <a:solidFill>
                  <a:prstClr val="black"/>
                </a:solidFill>
              </a:rPr>
              <a:t>είναι ένας αισθητήρας που λειτουργεί με θέρμανση. Για ακριβή μέτρηση, ο αισθητήρας πρέπει να ζεσταθεί πλήρως. </a:t>
            </a:r>
          </a:p>
          <a:p>
            <a:pPr lvl="0"/>
            <a:r>
              <a:rPr lang="el-GR" sz="3200" dirty="0">
                <a:solidFill>
                  <a:prstClr val="black"/>
                </a:solidFill>
              </a:rPr>
              <a:t>Μπορούμε να αυξήσουμε το χρόνο προθέρμανσης σε 24-48 ώρες για μέγιστη ακρίβεια.</a:t>
            </a:r>
          </a:p>
        </p:txBody>
      </p:sp>
    </p:spTree>
    <p:extLst>
      <p:ext uri="{BB962C8B-B14F-4D97-AF65-F5344CB8AC3E}">
        <p14:creationId xmlns:p14="http://schemas.microsoft.com/office/powerpoint/2010/main" val="2857352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2</a:t>
            </a:r>
            <a:endParaRPr lang="el-GR" dirty="0"/>
          </a:p>
        </p:txBody>
      </p:sp>
      <p:sp>
        <p:nvSpPr>
          <p:cNvPr id="3" name="Θέση περιεχομένου 2"/>
          <p:cNvSpPr>
            <a:spLocks noGrp="1"/>
          </p:cNvSpPr>
          <p:nvPr>
            <p:ph idx="1"/>
          </p:nvPr>
        </p:nvSpPr>
        <p:spPr>
          <a:xfrm>
            <a:off x="1097280" y="1845733"/>
            <a:ext cx="10660524" cy="4460175"/>
          </a:xfrm>
        </p:spPr>
        <p:txBody>
          <a:bodyPr/>
          <a:lstStyle/>
          <a:p>
            <a:r>
              <a:rPr lang="el-GR" sz="2800" dirty="0"/>
              <a:t>Αν ανιχνεύσει </a:t>
            </a:r>
            <a:r>
              <a:rPr lang="el-GR" sz="2800" dirty="0" smtClean="0"/>
              <a:t>αλκοόλ </a:t>
            </a:r>
            <a:r>
              <a:rPr lang="el-GR" sz="2800" dirty="0"/>
              <a:t>ο αισθητήρας να τυπώνεται στο </a:t>
            </a:r>
            <a:r>
              <a:rPr lang="en-US" sz="2800" dirty="0"/>
              <a:t>serial monitor</a:t>
            </a:r>
            <a:r>
              <a:rPr lang="el-GR" sz="2800" dirty="0"/>
              <a:t> </a:t>
            </a:r>
            <a:r>
              <a:rPr lang="el-GR" sz="2800" dirty="0" smtClean="0"/>
              <a:t>«</a:t>
            </a:r>
            <a:r>
              <a:rPr lang="en-US" sz="2800" dirty="0" smtClean="0"/>
              <a:t>Alcohol </a:t>
            </a:r>
            <a:r>
              <a:rPr lang="en-US" sz="2800" dirty="0"/>
              <a:t>detected!</a:t>
            </a:r>
            <a:r>
              <a:rPr lang="el-GR" sz="2800" dirty="0"/>
              <a:t>»</a:t>
            </a:r>
            <a:r>
              <a:rPr lang="en-US" sz="2800" dirty="0"/>
              <a:t>.</a:t>
            </a:r>
            <a:r>
              <a:rPr lang="el-GR" sz="2800" dirty="0"/>
              <a:t> Επίσης, να τυπώνεται η τιμή που διαβάζει ο αισθητήρας.</a:t>
            </a:r>
            <a:endParaRPr lang="en-US" sz="2800" dirty="0"/>
          </a:p>
          <a:p>
            <a:endParaRPr lang="el-GR" sz="2800" dirty="0"/>
          </a:p>
          <a:p>
            <a:r>
              <a:rPr lang="el-GR" sz="2800" dirty="0"/>
              <a:t>Υλικά:</a:t>
            </a:r>
          </a:p>
          <a:p>
            <a:pPr>
              <a:buFont typeface="Wingdings" panose="05000000000000000000" pitchFamily="2" charset="2"/>
              <a:buChar char="Ø"/>
            </a:pPr>
            <a:r>
              <a:rPr lang="en-US" sz="2800" dirty="0" smtClean="0"/>
              <a:t>Alcohol </a:t>
            </a:r>
            <a:r>
              <a:rPr lang="en-US" sz="2800" dirty="0"/>
              <a:t>sensor module </a:t>
            </a:r>
            <a:r>
              <a:rPr lang="en-US" sz="2800" dirty="0" smtClean="0"/>
              <a:t>MQ3</a:t>
            </a:r>
            <a:endParaRPr lang="en-US" sz="2800" dirty="0"/>
          </a:p>
          <a:p>
            <a:endParaRPr lang="el-GR" dirty="0"/>
          </a:p>
        </p:txBody>
      </p:sp>
    </p:spTree>
    <p:extLst>
      <p:ext uri="{BB962C8B-B14F-4D97-AF65-F5344CB8AC3E}">
        <p14:creationId xmlns:p14="http://schemas.microsoft.com/office/powerpoint/2010/main" val="33119263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2</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367457" y="1846053"/>
            <a:ext cx="7518045" cy="4478061"/>
          </a:xfrm>
          <a:prstGeom prst="rect">
            <a:avLst/>
          </a:prstGeom>
        </p:spPr>
      </p:pic>
      <p:pic>
        <p:nvPicPr>
          <p:cNvPr id="5" name="Εικόνα 4"/>
          <p:cNvPicPr>
            <a:picLocks noChangeAspect="1"/>
          </p:cNvPicPr>
          <p:nvPr/>
        </p:nvPicPr>
        <p:blipFill>
          <a:blip r:embed="rId3"/>
          <a:stretch>
            <a:fillRect/>
          </a:stretch>
        </p:blipFill>
        <p:spPr>
          <a:xfrm>
            <a:off x="2367457" y="2006180"/>
            <a:ext cx="2076450" cy="1085850"/>
          </a:xfrm>
          <a:prstGeom prst="rect">
            <a:avLst/>
          </a:prstGeom>
        </p:spPr>
      </p:pic>
    </p:spTree>
    <p:extLst>
      <p:ext uri="{BB962C8B-B14F-4D97-AF65-F5344CB8AC3E}">
        <p14:creationId xmlns:p14="http://schemas.microsoft.com/office/powerpoint/2010/main" val="22497397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Touch </a:t>
            </a:r>
            <a:r>
              <a:rPr lang="en-US" dirty="0" smtClean="0"/>
              <a:t>sensor</a:t>
            </a:r>
            <a:r>
              <a:rPr lang="el-GR" dirty="0" smtClean="0"/>
              <a:t>(Αισθητήρας </a:t>
            </a:r>
            <a:r>
              <a:rPr lang="el-GR" dirty="0"/>
              <a:t>αφής )</a:t>
            </a:r>
          </a:p>
        </p:txBody>
      </p:sp>
      <p:pic>
        <p:nvPicPr>
          <p:cNvPr id="4" name="Θέση περιεχομένου 3"/>
          <p:cNvPicPr>
            <a:picLocks noGrp="1" noChangeAspect="1"/>
          </p:cNvPicPr>
          <p:nvPr>
            <p:ph idx="1"/>
          </p:nvPr>
        </p:nvPicPr>
        <p:blipFill>
          <a:blip r:embed="rId2"/>
          <a:stretch>
            <a:fillRect/>
          </a:stretch>
        </p:blipFill>
        <p:spPr>
          <a:xfrm>
            <a:off x="6684057" y="2061924"/>
            <a:ext cx="4957207" cy="4022725"/>
          </a:xfrm>
          <a:prstGeom prst="rect">
            <a:avLst/>
          </a:prstGeom>
        </p:spPr>
      </p:pic>
      <p:sp>
        <p:nvSpPr>
          <p:cNvPr id="6" name="TextBox 5"/>
          <p:cNvSpPr txBox="1"/>
          <p:nvPr/>
        </p:nvSpPr>
        <p:spPr>
          <a:xfrm>
            <a:off x="1097280" y="1737360"/>
            <a:ext cx="5586777" cy="4524315"/>
          </a:xfrm>
          <a:prstGeom prst="rect">
            <a:avLst/>
          </a:prstGeom>
          <a:noFill/>
        </p:spPr>
        <p:txBody>
          <a:bodyPr wrap="square" rtlCol="0">
            <a:spAutoFit/>
          </a:bodyPr>
          <a:lstStyle/>
          <a:p>
            <a:r>
              <a:rPr lang="el-GR" sz="2400" dirty="0"/>
              <a:t>Ο αισθητήρας αφής είναι ευαίσθητος στην αφή, την πίεση καθώς και τη δύναμη. Ο αισθητήρας αφής λειτουργεί </a:t>
            </a:r>
            <a:r>
              <a:rPr lang="el-GR" sz="2400" dirty="0" smtClean="0"/>
              <a:t>σαν ένας απλός διακόπτης.</a:t>
            </a:r>
            <a:endParaRPr lang="el-GR" sz="2400" dirty="0"/>
          </a:p>
          <a:p>
            <a:r>
              <a:rPr lang="el-GR" sz="2400" dirty="0"/>
              <a:t>Όταν υπάρχει επαφή ή άγγιγμα στην επιφάνεια του αισθητήρα </a:t>
            </a:r>
            <a:r>
              <a:rPr lang="el-GR" sz="2400" dirty="0" smtClean="0"/>
              <a:t>αφής, λειτουργεί </a:t>
            </a:r>
            <a:r>
              <a:rPr lang="el-GR" sz="2400" dirty="0"/>
              <a:t>σαν κλειστός διακόπτης και επιτρέπει στο ρεύμα να ρέει μέσα του. Όταν απελευθερώνεται η επαφή λειτουργεί παρόμοια με τον διακόπτη που έχει ανοίξει και ως εκ τούτου δεν υπάρχει ροή ρεύματος.</a:t>
            </a:r>
          </a:p>
        </p:txBody>
      </p:sp>
    </p:spTree>
    <p:extLst>
      <p:ext uri="{BB962C8B-B14F-4D97-AF65-F5344CB8AC3E}">
        <p14:creationId xmlns:p14="http://schemas.microsoft.com/office/powerpoint/2010/main" val="10093744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457864" y="708853"/>
            <a:ext cx="9248775" cy="5112450"/>
          </a:xfrm>
          <a:prstGeom prst="rect">
            <a:avLst/>
          </a:prstGeom>
        </p:spPr>
      </p:pic>
    </p:spTree>
    <p:extLst>
      <p:ext uri="{BB962C8B-B14F-4D97-AF65-F5344CB8AC3E}">
        <p14:creationId xmlns:p14="http://schemas.microsoft.com/office/powerpoint/2010/main" val="36711064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2</a:t>
            </a:r>
            <a:endParaRPr lang="el-GR" dirty="0"/>
          </a:p>
        </p:txBody>
      </p:sp>
      <p:sp>
        <p:nvSpPr>
          <p:cNvPr id="3" name="Θέση περιεχομένου 2"/>
          <p:cNvSpPr>
            <a:spLocks noGrp="1"/>
          </p:cNvSpPr>
          <p:nvPr>
            <p:ph idx="1"/>
          </p:nvPr>
        </p:nvSpPr>
        <p:spPr/>
        <p:txBody>
          <a:bodyPr/>
          <a:lstStyle/>
          <a:p>
            <a:pPr marL="0" indent="0">
              <a:buNone/>
            </a:pPr>
            <a:r>
              <a:rPr lang="en-US" dirty="0">
                <a:solidFill>
                  <a:srgbClr val="008000"/>
                </a:solidFill>
                <a:latin typeface="Courier New" panose="02070309020205020404" pitchFamily="49" charset="0"/>
              </a:rPr>
              <a:t>/* Change these values based on your calibration values */</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Sober 200 </a:t>
            </a:r>
            <a:r>
              <a:rPr lang="en-US" dirty="0">
                <a:solidFill>
                  <a:srgbClr val="008000"/>
                </a:solidFill>
                <a:latin typeface="Courier New" panose="02070309020205020404" pitchFamily="49" charset="0"/>
              </a:rPr>
              <a:t>// Define max value that we consider sober </a:t>
            </a:r>
            <a:r>
              <a:rPr lang="en-US" dirty="0">
                <a:solidFill>
                  <a:srgbClr val="804000"/>
                </a:solidFill>
                <a:latin typeface="Courier New" panose="02070309020205020404" pitchFamily="49" charset="0"/>
              </a:rPr>
              <a:t>#define Drunk 400 </a:t>
            </a:r>
            <a:r>
              <a:rPr lang="en-US" dirty="0">
                <a:solidFill>
                  <a:srgbClr val="008000"/>
                </a:solidFill>
                <a:latin typeface="Courier New" panose="02070309020205020404" pitchFamily="49" charset="0"/>
              </a:rPr>
              <a:t>// Define min value that we consider drunk </a:t>
            </a:r>
            <a:r>
              <a:rPr lang="en-US" dirty="0">
                <a:solidFill>
                  <a:srgbClr val="804000"/>
                </a:solidFill>
                <a:latin typeface="Courier New" panose="02070309020205020404" pitchFamily="49" charset="0"/>
              </a:rPr>
              <a:t>#define MQ3pin 0 </a:t>
            </a:r>
            <a:endParaRPr lang="el-GR" dirty="0" smtClean="0">
              <a:solidFill>
                <a:srgbClr val="804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float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sensorValue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//variable to store sensor value </a:t>
            </a:r>
            <a:endParaRPr lang="el-GR" dirty="0" smtClean="0">
              <a:solidFill>
                <a:srgbClr val="008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smtClean="0">
                <a:solidFill>
                  <a:srgbClr val="008000"/>
                </a:solidFill>
                <a:latin typeface="Courier New" panose="02070309020205020404" pitchFamily="49" charset="0"/>
              </a:rPr>
              <a:t>// sets the serial port to 9600 </a:t>
            </a: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smtClean="0">
                <a:solidFill>
                  <a:srgbClr val="000080"/>
                </a:solidFill>
                <a:latin typeface="Courier New" panose="02070309020205020404" pitchFamily="49" charset="0"/>
              </a:rPr>
              <a:t>(</a:t>
            </a:r>
            <a:r>
              <a:rPr lang="en-US" dirty="0" smtClean="0">
                <a:solidFill>
                  <a:srgbClr val="808080"/>
                </a:solidFill>
                <a:latin typeface="Courier New" panose="02070309020205020404" pitchFamily="49" charset="0"/>
              </a:rPr>
              <a:t>"MQ3 warming up!"</a:t>
            </a:r>
            <a:r>
              <a:rPr lang="en-US" b="1" dirty="0" smtClean="0">
                <a:solidFill>
                  <a:srgbClr val="000080"/>
                </a:solidFill>
                <a:latin typeface="Courier New" panose="02070309020205020404" pitchFamily="49" charset="0"/>
              </a:rPr>
              <a:t>);}</a:t>
            </a:r>
            <a:endParaRPr lang="el-GR" dirty="0"/>
          </a:p>
          <a:p>
            <a:pPr marL="0" indent="0">
              <a:buNone/>
            </a:pPr>
            <a:r>
              <a:rPr lang="en-US" dirty="0">
                <a:solidFill>
                  <a:srgbClr val="000000"/>
                </a:solidFill>
                <a:latin typeface="Courier New" panose="02070309020205020404" pitchFamily="49" charset="0"/>
              </a:rPr>
              <a:t>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20000</a:t>
            </a:r>
            <a:r>
              <a:rPr lang="en-US" b="1" dirty="0" smtClean="0">
                <a:solidFill>
                  <a:srgbClr val="000080"/>
                </a:solidFill>
                <a:latin typeface="Courier New" panose="02070309020205020404" pitchFamily="49" charset="0"/>
              </a:rPr>
              <a:t>);</a:t>
            </a:r>
            <a:r>
              <a:rPr lang="el-GR" dirty="0" smtClean="0">
                <a:solidFill>
                  <a:srgbClr val="000000"/>
                </a:solidFill>
                <a:latin typeface="Courier New" panose="02070309020205020404" pitchFamily="49" charset="0"/>
              </a:rPr>
              <a:t> </a:t>
            </a: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allow the MQ3 to warm </a:t>
            </a:r>
            <a:r>
              <a:rPr lang="en-US" dirty="0" smtClean="0">
                <a:solidFill>
                  <a:srgbClr val="008000"/>
                </a:solidFill>
                <a:latin typeface="Courier New" panose="02070309020205020404" pitchFamily="49" charset="0"/>
              </a:rPr>
              <a:t>up</a:t>
            </a:r>
            <a:endParaRPr lang="el-GR" dirty="0"/>
          </a:p>
        </p:txBody>
      </p:sp>
    </p:spTree>
    <p:extLst>
      <p:ext uri="{BB962C8B-B14F-4D97-AF65-F5344CB8AC3E}">
        <p14:creationId xmlns:p14="http://schemas.microsoft.com/office/powerpoint/2010/main" val="35692793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2</a:t>
            </a:r>
            <a:endParaRPr lang="el-GR" dirty="0"/>
          </a:p>
        </p:txBody>
      </p:sp>
      <p:sp>
        <p:nvSpPr>
          <p:cNvPr id="3" name="Θέση περιεχομένου 2"/>
          <p:cNvSpPr>
            <a:spLocks noGrp="1"/>
          </p:cNvSpPr>
          <p:nvPr>
            <p:ph idx="1"/>
          </p:nvPr>
        </p:nvSpPr>
        <p:spPr>
          <a:xfrm>
            <a:off x="1097279" y="1845734"/>
            <a:ext cx="10142939" cy="4477428"/>
          </a:xfrm>
        </p:spPr>
        <p:txBody>
          <a:bodyPr>
            <a:normAutofit/>
          </a:bodyPr>
          <a:lstStyle/>
          <a:p>
            <a:pPr marL="0" indent="0">
              <a:buNone/>
            </a:pP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sensorValue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MQ3pin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 read analog input pin </a:t>
            </a:r>
            <a:r>
              <a:rPr lang="en-US" dirty="0" smtClean="0">
                <a:solidFill>
                  <a:srgbClr val="008000"/>
                </a:solidFill>
                <a:latin typeface="Courier New" panose="02070309020205020404" pitchFamily="49" charset="0"/>
              </a:rPr>
              <a:t>0 </a:t>
            </a: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"Sensor Value: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sensorValue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 Determine the status </a:t>
            </a:r>
            <a:endParaRPr lang="el-GR" dirty="0" smtClean="0">
              <a:solidFill>
                <a:srgbClr val="008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sensorValue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 Sober</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 Status: Stone Cold Sober</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sensorValue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&gt;=</a:t>
            </a:r>
            <a:r>
              <a:rPr lang="en-US" dirty="0">
                <a:solidFill>
                  <a:srgbClr val="000000"/>
                </a:solidFill>
                <a:latin typeface="Courier New" panose="02070309020205020404" pitchFamily="49" charset="0"/>
              </a:rPr>
              <a:t> Sober </a:t>
            </a:r>
            <a:r>
              <a:rPr lang="en-US" b="1" dirty="0">
                <a:solidFill>
                  <a:srgbClr val="000080"/>
                </a:solidFill>
                <a:latin typeface="Courier New" panose="02070309020205020404" pitchFamily="49" charset="0"/>
              </a:rPr>
              <a:t>&amp;&amp;</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sensorValue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 Drunk</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 Status: Drinking but within legal limits</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b="1" dirty="0" smtClean="0">
                <a:solidFill>
                  <a:srgbClr val="0000FF"/>
                </a:solidFill>
                <a:latin typeface="Courier New" panose="02070309020205020404" pitchFamily="49" charset="0"/>
              </a:rPr>
              <a:t>else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 Status: DRUNK</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 wait 2s for next </a:t>
            </a:r>
            <a:r>
              <a:rPr lang="en-US" dirty="0" smtClean="0">
                <a:solidFill>
                  <a:srgbClr val="008000"/>
                </a:solidFill>
                <a:latin typeface="Courier New" panose="02070309020205020404" pitchFamily="49" charset="0"/>
              </a:rPr>
              <a:t>reading</a:t>
            </a:r>
            <a:endParaRPr lang="en-US" dirty="0"/>
          </a:p>
          <a:p>
            <a:endParaRPr lang="el-GR" dirty="0"/>
          </a:p>
        </p:txBody>
      </p:sp>
    </p:spTree>
    <p:extLst>
      <p:ext uri="{BB962C8B-B14F-4D97-AF65-F5344CB8AC3E}">
        <p14:creationId xmlns:p14="http://schemas.microsoft.com/office/powerpoint/2010/main" val="36009640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2</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755398" y="1863516"/>
            <a:ext cx="6742163" cy="4295745"/>
          </a:xfrm>
          <a:prstGeom prst="rect">
            <a:avLst/>
          </a:prstGeom>
        </p:spPr>
      </p:pic>
      <p:pic>
        <p:nvPicPr>
          <p:cNvPr id="5" name="Εικόνα 4"/>
          <p:cNvPicPr>
            <a:picLocks noChangeAspect="1"/>
          </p:cNvPicPr>
          <p:nvPr/>
        </p:nvPicPr>
        <p:blipFill>
          <a:blip r:embed="rId3"/>
          <a:stretch>
            <a:fillRect/>
          </a:stretch>
        </p:blipFill>
        <p:spPr>
          <a:xfrm>
            <a:off x="2541827" y="2216898"/>
            <a:ext cx="2105025" cy="733425"/>
          </a:xfrm>
          <a:prstGeom prst="rect">
            <a:avLst/>
          </a:prstGeom>
        </p:spPr>
      </p:pic>
    </p:spTree>
    <p:extLst>
      <p:ext uri="{BB962C8B-B14F-4D97-AF65-F5344CB8AC3E}">
        <p14:creationId xmlns:p14="http://schemas.microsoft.com/office/powerpoint/2010/main" val="24335026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Alcohol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637659" y="2639007"/>
            <a:ext cx="8977642" cy="2613941"/>
          </a:xfrm>
          <a:prstGeom prst="rect">
            <a:avLst/>
          </a:prstGeom>
        </p:spPr>
      </p:pic>
    </p:spTree>
    <p:extLst>
      <p:ext uri="{BB962C8B-B14F-4D97-AF65-F5344CB8AC3E}">
        <p14:creationId xmlns:p14="http://schemas.microsoft.com/office/powerpoint/2010/main" val="31512042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2</a:t>
            </a:r>
            <a:endParaRPr lang="el-GR" dirty="0"/>
          </a:p>
        </p:txBody>
      </p:sp>
      <p:sp>
        <p:nvSpPr>
          <p:cNvPr id="3" name="Θέση περιεχομένου 2"/>
          <p:cNvSpPr>
            <a:spLocks noGrp="1"/>
          </p:cNvSpPr>
          <p:nvPr>
            <p:ph idx="1"/>
          </p:nvPr>
        </p:nvSpPr>
        <p:spPr>
          <a:xfrm>
            <a:off x="1097280" y="1845733"/>
            <a:ext cx="10058400" cy="4529187"/>
          </a:xfrm>
        </p:spPr>
        <p:txBody>
          <a:bodyPr>
            <a:normAutofit/>
          </a:bodyPr>
          <a:lstStyle/>
          <a:p>
            <a:pPr marL="0" indent="0">
              <a:buNone/>
            </a:pPr>
            <a:r>
              <a:rPr lang="en-US" dirty="0">
                <a:solidFill>
                  <a:srgbClr val="804000"/>
                </a:solidFill>
                <a:latin typeface="Courier New" panose="02070309020205020404" pitchFamily="49" charset="0"/>
              </a:rPr>
              <a:t>#define MQ3pin 8 </a:t>
            </a:r>
            <a:endParaRPr lang="el-GR" dirty="0" smtClean="0">
              <a:solidFill>
                <a:srgbClr val="804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sensorValue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//variable to store sensor value </a:t>
            </a:r>
            <a:endParaRPr lang="el-GR" dirty="0" smtClean="0">
              <a:solidFill>
                <a:srgbClr val="008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 sets the serial port to 9600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"MQ3 warming 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a:solidFill>
                  <a:srgbClr val="000000"/>
                </a:solidFill>
                <a:latin typeface="Courier New" panose="02070309020205020404" pitchFamily="49" charset="0"/>
              </a:rPr>
              <a:t>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20000</a:t>
            </a:r>
            <a:r>
              <a:rPr lang="en-US" b="1" dirty="0" smtClean="0">
                <a:solidFill>
                  <a:srgbClr val="000080"/>
                </a:solidFill>
                <a:latin typeface="Courier New" panose="02070309020205020404" pitchFamily="49" charset="0"/>
              </a:rPr>
              <a:t>);}</a:t>
            </a:r>
            <a:r>
              <a:rPr lang="el-GR" dirty="0" smtClean="0">
                <a:solidFill>
                  <a:srgbClr val="000000"/>
                </a:solidFill>
                <a:latin typeface="Courier New" panose="02070309020205020404" pitchFamily="49" charset="0"/>
              </a:rPr>
              <a:t> </a:t>
            </a: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allow the MQ3 to warm </a:t>
            </a:r>
            <a:r>
              <a:rPr lang="en-US" dirty="0" smtClean="0">
                <a:solidFill>
                  <a:srgbClr val="008000"/>
                </a:solidFill>
                <a:latin typeface="Courier New" panose="02070309020205020404" pitchFamily="49" charset="0"/>
              </a:rPr>
              <a:t>up</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sensorValue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digitalRead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MQ3pin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 read digital output pin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"Digital Output: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sensorValue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 Determine the </a:t>
            </a:r>
            <a:r>
              <a:rPr lang="en-US" dirty="0" smtClean="0">
                <a:solidFill>
                  <a:srgbClr val="008000"/>
                </a:solidFill>
                <a:latin typeface="Courier New" panose="02070309020205020404" pitchFamily="49" charset="0"/>
              </a:rPr>
              <a:t>status</a:t>
            </a:r>
            <a:endParaRPr lang="en-US" dirty="0"/>
          </a:p>
          <a:p>
            <a:endParaRPr lang="el-GR" dirty="0"/>
          </a:p>
        </p:txBody>
      </p:sp>
    </p:spTree>
    <p:extLst>
      <p:ext uri="{BB962C8B-B14F-4D97-AF65-F5344CB8AC3E}">
        <p14:creationId xmlns:p14="http://schemas.microsoft.com/office/powerpoint/2010/main" val="2416312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2</a:t>
            </a:r>
            <a:endParaRPr lang="el-GR" dirty="0"/>
          </a:p>
        </p:txBody>
      </p:sp>
      <p:sp>
        <p:nvSpPr>
          <p:cNvPr id="3" name="Θέση περιεχομένου 2"/>
          <p:cNvSpPr>
            <a:spLocks noGrp="1"/>
          </p:cNvSpPr>
          <p:nvPr>
            <p:ph idx="1"/>
          </p:nvPr>
        </p:nvSpPr>
        <p:spPr/>
        <p:txBody>
          <a:bodyPr/>
          <a:lstStyle/>
          <a:p>
            <a:pPr marL="0" indent="0">
              <a:buNone/>
            </a:pP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sensorValue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 Alcohol: </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 Alcohol: Detected</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2000</a:t>
            </a:r>
            <a:r>
              <a:rPr lang="en-US" b="1" dirty="0" smtClean="0">
                <a:solidFill>
                  <a:srgbClr val="000080"/>
                </a:solidFill>
                <a:latin typeface="Courier New" panose="02070309020205020404" pitchFamily="49" charset="0"/>
              </a:rPr>
              <a:t>);}</a:t>
            </a:r>
            <a:r>
              <a:rPr lang="el-GR" dirty="0" smtClean="0"/>
              <a:t> </a:t>
            </a: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wait 2s for next </a:t>
            </a:r>
            <a:r>
              <a:rPr lang="en-US" dirty="0" smtClean="0">
                <a:solidFill>
                  <a:srgbClr val="008000"/>
                </a:solidFill>
                <a:latin typeface="Courier New" panose="02070309020205020404" pitchFamily="49" charset="0"/>
              </a:rPr>
              <a:t>reading</a:t>
            </a:r>
            <a:endParaRPr lang="el-GR" dirty="0"/>
          </a:p>
        </p:txBody>
      </p:sp>
    </p:spTree>
    <p:extLst>
      <p:ext uri="{BB962C8B-B14F-4D97-AF65-F5344CB8AC3E}">
        <p14:creationId xmlns:p14="http://schemas.microsoft.com/office/powerpoint/2010/main" val="28829758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431321" y="286603"/>
            <a:ext cx="10724360" cy="1450757"/>
          </a:xfrm>
        </p:spPr>
        <p:txBody>
          <a:bodyPr/>
          <a:lstStyle/>
          <a:p>
            <a:r>
              <a:rPr lang="en-US" dirty="0"/>
              <a:t>Knock-tap </a:t>
            </a:r>
            <a:r>
              <a:rPr lang="en-US" dirty="0" smtClean="0"/>
              <a:t>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6921534" y="2044672"/>
            <a:ext cx="5051598" cy="4022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431320" y="1769166"/>
            <a:ext cx="6418053" cy="4401205"/>
          </a:xfrm>
          <a:prstGeom prst="rect">
            <a:avLst/>
          </a:prstGeom>
          <a:noFill/>
        </p:spPr>
        <p:txBody>
          <a:bodyPr wrap="square" rtlCol="0">
            <a:spAutoFit/>
          </a:bodyPr>
          <a:lstStyle/>
          <a:p>
            <a:r>
              <a:rPr lang="el-GR" sz="2800" dirty="0" smtClean="0"/>
              <a:t>Ο πιεζοηλεκτρικός αισθητήρας </a:t>
            </a:r>
            <a:r>
              <a:rPr lang="el-GR" sz="2800" dirty="0"/>
              <a:t>είναι μια ηλεκτρονική συσκευή που παράγει τάση όταν </a:t>
            </a:r>
            <a:r>
              <a:rPr lang="el-GR" sz="2800" dirty="0" smtClean="0"/>
              <a:t>παραμορφώνεται από </a:t>
            </a:r>
            <a:r>
              <a:rPr lang="el-GR" sz="2800" dirty="0"/>
              <a:t>κραδασμούς, ηχητικά κύματα ή μηχανική καταπόνηση. Ομοίως, όταν </a:t>
            </a:r>
            <a:r>
              <a:rPr lang="el-GR" sz="2800" dirty="0" smtClean="0"/>
              <a:t>το τροφοδοτούμε με </a:t>
            </a:r>
            <a:r>
              <a:rPr lang="el-GR" sz="2800" dirty="0"/>
              <a:t>μια τάση </a:t>
            </a:r>
            <a:r>
              <a:rPr lang="el-GR" sz="2800" dirty="0" smtClean="0"/>
              <a:t>σε, </a:t>
            </a:r>
            <a:r>
              <a:rPr lang="el-GR" sz="2800" dirty="0"/>
              <a:t>δονείται και δημιουργεί έναν </a:t>
            </a:r>
            <a:r>
              <a:rPr lang="el-GR" sz="2800" dirty="0" smtClean="0"/>
              <a:t>ήχο. </a:t>
            </a:r>
          </a:p>
          <a:p>
            <a:r>
              <a:rPr lang="el-GR" sz="2800" dirty="0" smtClean="0"/>
              <a:t>Οι αισθητήρες αυτοί μπορούν </a:t>
            </a:r>
            <a:r>
              <a:rPr lang="el-GR" sz="2800" dirty="0"/>
              <a:t>να χρησιμοποιηθούν τόσο για αναπαραγωγή ήχων όσο και για ανίχνευση ήχων.</a:t>
            </a:r>
          </a:p>
        </p:txBody>
      </p:sp>
    </p:spTree>
    <p:extLst>
      <p:ext uri="{BB962C8B-B14F-4D97-AF65-F5344CB8AC3E}">
        <p14:creationId xmlns:p14="http://schemas.microsoft.com/office/powerpoint/2010/main" val="246193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Knock-tap sensor</a:t>
            </a:r>
            <a:endParaRPr lang="el-GR" dirty="0"/>
          </a:p>
        </p:txBody>
      </p:sp>
      <p:pic>
        <p:nvPicPr>
          <p:cNvPr id="4" name="Θέση περιεχομένου 3"/>
          <p:cNvPicPr>
            <a:picLocks noGrp="1" noChangeAspect="1"/>
          </p:cNvPicPr>
          <p:nvPr>
            <p:ph idx="1"/>
          </p:nvPr>
        </p:nvPicPr>
        <p:blipFill>
          <a:blip r:embed="rId2"/>
          <a:stretch>
            <a:fillRect/>
          </a:stretch>
        </p:blipFill>
        <p:spPr>
          <a:xfrm rot="10800000">
            <a:off x="334243" y="2138534"/>
            <a:ext cx="5057265" cy="3586530"/>
          </a:xfrm>
          <a:prstGeom prst="rect">
            <a:avLst/>
          </a:prstGeom>
        </p:spPr>
      </p:pic>
      <p:sp>
        <p:nvSpPr>
          <p:cNvPr id="5" name="TextBox 4"/>
          <p:cNvSpPr txBox="1"/>
          <p:nvPr/>
        </p:nvSpPr>
        <p:spPr>
          <a:xfrm>
            <a:off x="6021238" y="2808414"/>
            <a:ext cx="5624422" cy="2246769"/>
          </a:xfrm>
          <a:prstGeom prst="rect">
            <a:avLst/>
          </a:prstGeom>
          <a:noFill/>
        </p:spPr>
        <p:txBody>
          <a:bodyPr wrap="square" rtlCol="0">
            <a:spAutoFit/>
          </a:bodyPr>
          <a:lstStyle/>
          <a:p>
            <a:r>
              <a:rPr lang="el-GR" sz="2800" dirty="0" smtClean="0"/>
              <a:t>Αυτός ο αισθητήρας μπορεί να λειτουργήσει και σαν </a:t>
            </a:r>
            <a:r>
              <a:rPr lang="en-US" sz="2800" dirty="0" smtClean="0"/>
              <a:t>buzzer </a:t>
            </a:r>
            <a:r>
              <a:rPr lang="el-GR" sz="2800" dirty="0" smtClean="0"/>
              <a:t>και σαν </a:t>
            </a:r>
            <a:r>
              <a:rPr lang="en-US" sz="2800" dirty="0" smtClean="0"/>
              <a:t>sound detector module </a:t>
            </a:r>
            <a:r>
              <a:rPr lang="el-GR" sz="2800" dirty="0" smtClean="0"/>
              <a:t>για την ανίχνευση κραδασμών και δονήσεων</a:t>
            </a:r>
            <a:r>
              <a:rPr lang="en-US" sz="2800" dirty="0" smtClean="0"/>
              <a:t>.</a:t>
            </a:r>
            <a:endParaRPr lang="el-GR" sz="2800" dirty="0"/>
          </a:p>
        </p:txBody>
      </p:sp>
    </p:spTree>
    <p:extLst>
      <p:ext uri="{BB962C8B-B14F-4D97-AF65-F5344CB8AC3E}">
        <p14:creationId xmlns:p14="http://schemas.microsoft.com/office/powerpoint/2010/main" val="2802768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3"/>
          <p:cNvPicPr>
            <a:picLocks noChangeAspect="1"/>
          </p:cNvPicPr>
          <p:nvPr/>
        </p:nvPicPr>
        <p:blipFill>
          <a:blip r:embed="rId2"/>
          <a:stretch>
            <a:fillRect/>
          </a:stretch>
        </p:blipFill>
        <p:spPr>
          <a:xfrm>
            <a:off x="434470" y="500544"/>
            <a:ext cx="5051598" cy="4022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Θέση περιεχομένου 3"/>
          <p:cNvPicPr>
            <a:picLocks noChangeAspect="1"/>
          </p:cNvPicPr>
          <p:nvPr/>
        </p:nvPicPr>
        <p:blipFill>
          <a:blip r:embed="rId3"/>
          <a:stretch>
            <a:fillRect/>
          </a:stretch>
        </p:blipFill>
        <p:spPr>
          <a:xfrm rot="10800000">
            <a:off x="6142836" y="500543"/>
            <a:ext cx="5672331" cy="4022725"/>
          </a:xfrm>
          <a:prstGeom prst="rect">
            <a:avLst/>
          </a:prstGeom>
        </p:spPr>
      </p:pic>
      <p:sp>
        <p:nvSpPr>
          <p:cNvPr id="4" name="TextBox 3"/>
          <p:cNvSpPr txBox="1"/>
          <p:nvPr/>
        </p:nvSpPr>
        <p:spPr>
          <a:xfrm>
            <a:off x="434470" y="5089585"/>
            <a:ext cx="5051598" cy="523220"/>
          </a:xfrm>
          <a:prstGeom prst="rect">
            <a:avLst/>
          </a:prstGeom>
          <a:noFill/>
        </p:spPr>
        <p:txBody>
          <a:bodyPr wrap="square" rtlCol="0">
            <a:spAutoFit/>
          </a:bodyPr>
          <a:lstStyle/>
          <a:p>
            <a:pPr algn="ctr"/>
            <a:r>
              <a:rPr lang="el-GR" sz="2800" dirty="0" smtClean="0"/>
              <a:t>Καλύτερος για </a:t>
            </a:r>
            <a:r>
              <a:rPr lang="en-US" sz="2800" dirty="0" smtClean="0"/>
              <a:t>buzzer</a:t>
            </a:r>
            <a:endParaRPr lang="el-GR" sz="2800" dirty="0"/>
          </a:p>
        </p:txBody>
      </p:sp>
      <p:sp>
        <p:nvSpPr>
          <p:cNvPr id="5" name="TextBox 4"/>
          <p:cNvSpPr txBox="1"/>
          <p:nvPr/>
        </p:nvSpPr>
        <p:spPr>
          <a:xfrm>
            <a:off x="6453202" y="5089585"/>
            <a:ext cx="5051598" cy="523220"/>
          </a:xfrm>
          <a:prstGeom prst="rect">
            <a:avLst/>
          </a:prstGeom>
          <a:noFill/>
        </p:spPr>
        <p:txBody>
          <a:bodyPr wrap="square" rtlCol="0">
            <a:spAutoFit/>
          </a:bodyPr>
          <a:lstStyle/>
          <a:p>
            <a:pPr algn="ctr"/>
            <a:r>
              <a:rPr lang="el-GR" sz="2800" dirty="0" smtClean="0"/>
              <a:t>Καλύτερος για </a:t>
            </a:r>
            <a:r>
              <a:rPr lang="en-US" sz="2800" dirty="0" smtClean="0"/>
              <a:t>knock sensor</a:t>
            </a:r>
            <a:endParaRPr lang="el-GR" sz="2800" dirty="0"/>
          </a:p>
        </p:txBody>
      </p:sp>
    </p:spTree>
    <p:extLst>
      <p:ext uri="{BB962C8B-B14F-4D97-AF65-F5344CB8AC3E}">
        <p14:creationId xmlns:p14="http://schemas.microsoft.com/office/powerpoint/2010/main" val="6534187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293963" y="857165"/>
            <a:ext cx="9640108" cy="4409980"/>
          </a:xfrm>
          <a:prstGeom prst="rect">
            <a:avLst/>
          </a:prstGeom>
        </p:spPr>
      </p:pic>
    </p:spTree>
    <p:extLst>
      <p:ext uri="{BB962C8B-B14F-4D97-AF65-F5344CB8AC3E}">
        <p14:creationId xmlns:p14="http://schemas.microsoft.com/office/powerpoint/2010/main" val="996480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3</a:t>
            </a:r>
            <a:endParaRPr lang="el-GR" dirty="0"/>
          </a:p>
        </p:txBody>
      </p:sp>
      <p:sp>
        <p:nvSpPr>
          <p:cNvPr id="3" name="Θέση περιεχομένου 2"/>
          <p:cNvSpPr>
            <a:spLocks noGrp="1"/>
          </p:cNvSpPr>
          <p:nvPr>
            <p:ph idx="1"/>
          </p:nvPr>
        </p:nvSpPr>
        <p:spPr/>
        <p:txBody>
          <a:bodyPr>
            <a:normAutofit/>
          </a:bodyPr>
          <a:lstStyle/>
          <a:p>
            <a:r>
              <a:rPr lang="el-GR" sz="2800" dirty="0"/>
              <a:t>Αν ανιχνεύσει </a:t>
            </a:r>
            <a:r>
              <a:rPr lang="el-GR" sz="2800" dirty="0" smtClean="0"/>
              <a:t>χτύπημα ο αισθητήρας να ανάψει το </a:t>
            </a:r>
            <a:r>
              <a:rPr lang="en-US" sz="2800" dirty="0" smtClean="0"/>
              <a:t>led </a:t>
            </a:r>
            <a:r>
              <a:rPr lang="el-GR" sz="2800" dirty="0" smtClean="0"/>
              <a:t>για 1 </a:t>
            </a:r>
            <a:r>
              <a:rPr lang="en-US" sz="2800" dirty="0" smtClean="0"/>
              <a:t>sec. </a:t>
            </a:r>
            <a:r>
              <a:rPr lang="el-GR" sz="2800" dirty="0" smtClean="0"/>
              <a:t>Επίσης, να τυπωθεί στο </a:t>
            </a:r>
            <a:r>
              <a:rPr lang="en-US" sz="2800" dirty="0" smtClean="0"/>
              <a:t> </a:t>
            </a:r>
            <a:r>
              <a:rPr lang="en-US" sz="2800" dirty="0"/>
              <a:t>serial monitor </a:t>
            </a:r>
            <a:r>
              <a:rPr lang="en-US" sz="2800" dirty="0" smtClean="0"/>
              <a:t>“Knock!”.</a:t>
            </a:r>
          </a:p>
          <a:p>
            <a:endParaRPr lang="el-GR" sz="2800" dirty="0"/>
          </a:p>
          <a:p>
            <a:r>
              <a:rPr lang="el-GR" sz="2800" dirty="0"/>
              <a:t>Υλικά:</a:t>
            </a:r>
          </a:p>
          <a:p>
            <a:pPr>
              <a:buFont typeface="Wingdings" panose="05000000000000000000" pitchFamily="2" charset="2"/>
              <a:buChar char="Ø"/>
            </a:pPr>
            <a:r>
              <a:rPr lang="en-US" sz="2800" dirty="0" smtClean="0"/>
              <a:t>Piezo knock </a:t>
            </a:r>
            <a:r>
              <a:rPr lang="en-US" sz="2800" dirty="0" smtClean="0"/>
              <a:t>sensor</a:t>
            </a:r>
          </a:p>
          <a:p>
            <a:pPr>
              <a:buFont typeface="Wingdings" panose="05000000000000000000" pitchFamily="2" charset="2"/>
              <a:buChar char="Ø"/>
            </a:pPr>
            <a:r>
              <a:rPr lang="en-US" sz="2800" dirty="0"/>
              <a:t>LED</a:t>
            </a:r>
          </a:p>
          <a:p>
            <a:pPr>
              <a:buFont typeface="Wingdings" panose="05000000000000000000" pitchFamily="2" charset="2"/>
              <a:buChar char="Ø"/>
            </a:pPr>
            <a:r>
              <a:rPr lang="el-GR" sz="2800" dirty="0"/>
              <a:t>Αντίσταση 220 </a:t>
            </a:r>
            <a:r>
              <a:rPr lang="en-US" sz="2800" dirty="0"/>
              <a:t>ohm</a:t>
            </a:r>
          </a:p>
          <a:p>
            <a:pPr marL="0" indent="0">
              <a:buNone/>
            </a:pPr>
            <a:endParaRPr lang="el-GR" sz="2800" dirty="0"/>
          </a:p>
        </p:txBody>
      </p:sp>
    </p:spTree>
    <p:extLst>
      <p:ext uri="{BB962C8B-B14F-4D97-AF65-F5344CB8AC3E}">
        <p14:creationId xmlns:p14="http://schemas.microsoft.com/office/powerpoint/2010/main" val="31215529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3</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222432" y="1837636"/>
            <a:ext cx="6112629" cy="4390635"/>
          </a:xfrm>
          <a:prstGeom prst="rect">
            <a:avLst/>
          </a:prstGeom>
        </p:spPr>
      </p:pic>
      <p:pic>
        <p:nvPicPr>
          <p:cNvPr id="3" name="Εικόνα 2"/>
          <p:cNvPicPr>
            <a:picLocks noChangeAspect="1"/>
          </p:cNvPicPr>
          <p:nvPr/>
        </p:nvPicPr>
        <p:blipFill>
          <a:blip r:embed="rId3"/>
          <a:stretch>
            <a:fillRect/>
          </a:stretch>
        </p:blipFill>
        <p:spPr>
          <a:xfrm>
            <a:off x="4627713" y="5040073"/>
            <a:ext cx="996710" cy="653361"/>
          </a:xfrm>
          <a:prstGeom prst="rect">
            <a:avLst/>
          </a:prstGeom>
        </p:spPr>
      </p:pic>
    </p:spTree>
    <p:extLst>
      <p:ext uri="{BB962C8B-B14F-4D97-AF65-F5344CB8AC3E}">
        <p14:creationId xmlns:p14="http://schemas.microsoft.com/office/powerpoint/2010/main" val="21682501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353683" y="286603"/>
            <a:ext cx="10801997" cy="1450757"/>
          </a:xfrm>
        </p:spPr>
        <p:txBody>
          <a:bodyPr/>
          <a:lstStyle/>
          <a:p>
            <a:r>
              <a:rPr lang="en-US" dirty="0"/>
              <a:t>Project </a:t>
            </a:r>
            <a:r>
              <a:rPr lang="en-US" dirty="0" smtClean="0"/>
              <a:t>3</a:t>
            </a:r>
            <a:endParaRPr lang="el-GR" dirty="0"/>
          </a:p>
        </p:txBody>
      </p:sp>
      <p:sp>
        <p:nvSpPr>
          <p:cNvPr id="3" name="Θέση περιεχομένου 2"/>
          <p:cNvSpPr>
            <a:spLocks noGrp="1"/>
          </p:cNvSpPr>
          <p:nvPr>
            <p:ph idx="1"/>
          </p:nvPr>
        </p:nvSpPr>
        <p:spPr>
          <a:xfrm>
            <a:off x="353683" y="1845734"/>
            <a:ext cx="11593901" cy="4339406"/>
          </a:xfrm>
        </p:spPr>
        <p:txBody>
          <a:bodyPr numCol="2">
            <a:normAutofit lnSpcReduction="10000"/>
          </a:bodyPr>
          <a:lstStyle/>
          <a:p>
            <a:pPr marL="0" indent="0">
              <a:buNone/>
            </a:pPr>
            <a:r>
              <a:rPr lang="en-US" dirty="0" err="1">
                <a:solidFill>
                  <a:srgbClr val="8000FF"/>
                </a:solidFill>
                <a:latin typeface="Courier New" panose="02070309020205020404" pitchFamily="49" charset="0"/>
              </a:rPr>
              <a:t>const</a:t>
            </a:r>
            <a:r>
              <a:rPr lang="en-US" dirty="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ledPin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knockSensor</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threshold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150</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threshold value to decide when the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detected </a:t>
            </a:r>
            <a:r>
              <a:rPr lang="en-US" dirty="0">
                <a:solidFill>
                  <a:srgbClr val="008000"/>
                </a:solidFill>
                <a:latin typeface="Courier New" panose="02070309020205020404" pitchFamily="49" charset="0"/>
              </a:rPr>
              <a:t>sound is a knock or not </a:t>
            </a:r>
            <a:endParaRPr lang="el-GR"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sensorReading</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ledPin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begin</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9600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sensorReading</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knockSensor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sensorReading</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sensorReading</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&gt;=</a:t>
            </a:r>
            <a:r>
              <a:rPr lang="en-US" dirty="0">
                <a:solidFill>
                  <a:srgbClr val="000000"/>
                </a:solidFill>
                <a:latin typeface="Courier New" panose="02070309020205020404" pitchFamily="49" charset="0"/>
              </a:rPr>
              <a:t> threshold</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ledPin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"Knock!"</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ledPin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smtClean="0">
                <a:solidFill>
                  <a:srgbClr val="000080"/>
                </a:solidFill>
                <a:latin typeface="Courier New" panose="02070309020205020404" pitchFamily="49" charset="0"/>
              </a:rPr>
              <a:t>(</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a:t>
            </a:r>
            <a:r>
              <a:rPr lang="en-US" b="1" dirty="0" smtClean="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26449318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4</a:t>
            </a:r>
            <a:endParaRPr lang="el-GR" dirty="0"/>
          </a:p>
        </p:txBody>
      </p:sp>
      <p:sp>
        <p:nvSpPr>
          <p:cNvPr id="3" name="Θέση περιεχομένου 2"/>
          <p:cNvSpPr>
            <a:spLocks noGrp="1"/>
          </p:cNvSpPr>
          <p:nvPr>
            <p:ph idx="1"/>
          </p:nvPr>
        </p:nvSpPr>
        <p:spPr/>
        <p:txBody>
          <a:bodyPr/>
          <a:lstStyle/>
          <a:p>
            <a:r>
              <a:rPr lang="el-GR" sz="2800" dirty="0" smtClean="0"/>
              <a:t>Να φτιάξουμε ένα μίνι πιάνο.</a:t>
            </a:r>
            <a:endParaRPr lang="el-GR" sz="2800" dirty="0"/>
          </a:p>
          <a:p>
            <a:r>
              <a:rPr lang="el-GR" sz="2800" dirty="0"/>
              <a:t>Υλικά:</a:t>
            </a:r>
          </a:p>
          <a:p>
            <a:pPr>
              <a:buFont typeface="Wingdings" panose="05000000000000000000" pitchFamily="2" charset="2"/>
              <a:buChar char="Ø"/>
            </a:pPr>
            <a:r>
              <a:rPr lang="en-US" sz="2800" dirty="0"/>
              <a:t>Piezo knock sensor</a:t>
            </a:r>
          </a:p>
          <a:p>
            <a:pPr>
              <a:buFont typeface="Wingdings" panose="05000000000000000000" pitchFamily="2" charset="2"/>
              <a:buChar char="Ø"/>
            </a:pPr>
            <a:r>
              <a:rPr lang="el-GR" sz="2800" dirty="0"/>
              <a:t>Αντίσταση </a:t>
            </a:r>
            <a:r>
              <a:rPr lang="en-US" sz="2800" dirty="0" smtClean="0"/>
              <a:t>100 ohm</a:t>
            </a:r>
            <a:endParaRPr lang="el-GR" sz="2800" dirty="0" smtClean="0"/>
          </a:p>
          <a:p>
            <a:pPr>
              <a:buFont typeface="Wingdings" panose="05000000000000000000" pitchFamily="2" charset="2"/>
              <a:buChar char="Ø"/>
            </a:pPr>
            <a:r>
              <a:rPr lang="en-US" sz="2800" dirty="0" smtClean="0"/>
              <a:t>10 </a:t>
            </a:r>
            <a:r>
              <a:rPr lang="en-US" sz="2800" dirty="0" smtClean="0"/>
              <a:t>buttons</a:t>
            </a:r>
            <a:endParaRPr lang="en-US" sz="2800" dirty="0"/>
          </a:p>
          <a:p>
            <a:endParaRPr lang="el-GR" dirty="0"/>
          </a:p>
        </p:txBody>
      </p:sp>
    </p:spTree>
    <p:extLst>
      <p:ext uri="{BB962C8B-B14F-4D97-AF65-F5344CB8AC3E}">
        <p14:creationId xmlns:p14="http://schemas.microsoft.com/office/powerpoint/2010/main" val="4986160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4</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232849" y="1846263"/>
            <a:ext cx="5787261" cy="4328898"/>
          </a:xfrm>
          <a:prstGeom prst="rect">
            <a:avLst/>
          </a:prstGeom>
        </p:spPr>
      </p:pic>
    </p:spTree>
    <p:extLst>
      <p:ext uri="{BB962C8B-B14F-4D97-AF65-F5344CB8AC3E}">
        <p14:creationId xmlns:p14="http://schemas.microsoft.com/office/powerpoint/2010/main" val="30037727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4</a:t>
            </a:r>
            <a:endParaRPr lang="el-GR" dirty="0"/>
          </a:p>
        </p:txBody>
      </p:sp>
      <p:sp>
        <p:nvSpPr>
          <p:cNvPr id="3" name="Θέση περιεχομένου 2"/>
          <p:cNvSpPr>
            <a:spLocks noGrp="1"/>
          </p:cNvSpPr>
          <p:nvPr>
            <p:ph idx="1"/>
          </p:nvPr>
        </p:nvSpPr>
        <p:spPr>
          <a:xfrm>
            <a:off x="1097280" y="1845733"/>
            <a:ext cx="10058400" cy="4537813"/>
          </a:xfrm>
        </p:spPr>
        <p:txBody>
          <a:bodyPr numCol="2">
            <a:normAutofit fontScale="92500" lnSpcReduction="20000"/>
          </a:bodyPr>
          <a:lstStyle/>
          <a:p>
            <a:pPr marL="0" indent="0">
              <a:buNone/>
            </a:pPr>
            <a:r>
              <a:rPr lang="en-US" dirty="0">
                <a:solidFill>
                  <a:srgbClr val="804000"/>
                </a:solidFill>
                <a:latin typeface="Courier New" panose="02070309020205020404" pitchFamily="49" charset="0"/>
              </a:rPr>
              <a:t>#define buzzer 8 </a:t>
            </a: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INPUT_PULLUP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3</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INPUT_PULLUP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4</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INPUT_PULLUP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6</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INPUT_PULLUP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7</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INPUT_PULLUP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INPUT_PULLUP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INPUT_PULLUP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11</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INPUT_PULLUP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12</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INPUT_PULLUP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13</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INPUT_PULLUP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button_state1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digitalRead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button_state2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digitalRead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button_state3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digitalRead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button_state4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digitalRead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button_state5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digitalRead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button_state6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digitalRead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button_state7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digitalRead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button_state8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digitalRead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button_state9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digitalRead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p>
        </p:txBody>
      </p:sp>
    </p:spTree>
    <p:extLst>
      <p:ext uri="{BB962C8B-B14F-4D97-AF65-F5344CB8AC3E}">
        <p14:creationId xmlns:p14="http://schemas.microsoft.com/office/powerpoint/2010/main" val="23549084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4</a:t>
            </a:r>
            <a:endParaRPr lang="el-GR" dirty="0"/>
          </a:p>
        </p:txBody>
      </p:sp>
      <p:sp>
        <p:nvSpPr>
          <p:cNvPr id="3" name="Θέση περιεχομένου 2"/>
          <p:cNvSpPr>
            <a:spLocks noGrp="1"/>
          </p:cNvSpPr>
          <p:nvPr>
            <p:ph idx="1"/>
          </p:nvPr>
        </p:nvSpPr>
        <p:spPr>
          <a:xfrm>
            <a:off x="1097279" y="1845734"/>
            <a:ext cx="10436237" cy="4589572"/>
          </a:xfrm>
        </p:spPr>
        <p:txBody>
          <a:bodyPr numCol="2">
            <a:normAutofit/>
          </a:bodyPr>
          <a:lstStyle/>
          <a:p>
            <a:pPr marL="0" indent="0">
              <a:buNone/>
            </a:pP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button_state10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digitalRead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button_state1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LOW</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tone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500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500Hz</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button_state2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LOW</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tone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1000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500Hz</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button_state3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LOW</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tone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1500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500Hz</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button_state4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LOW</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tone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2000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500Hz</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button_state5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LOW</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tone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2500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500Hz</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button_state6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LOW</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tone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3000</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//500Hz</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button_state7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LOW</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tone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3500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500Hz</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button_state8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LOW</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tone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4000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500Hz</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button_state9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LOW</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tone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4500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500Hz</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button_state10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LOW</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tone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5000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500Hz</a:t>
            </a:r>
            <a:endParaRPr lang="el-GR"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noTone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buzzer</a:t>
            </a:r>
            <a:r>
              <a:rPr lang="en-US" b="1" dirty="0" smtClean="0">
                <a:solidFill>
                  <a:srgbClr val="000080"/>
                </a:solidFill>
                <a:latin typeface="Courier New" panose="02070309020205020404" pitchFamily="49" charset="0"/>
              </a:rPr>
              <a:t>);}}</a:t>
            </a:r>
            <a:endParaRPr lang="el-GR" dirty="0"/>
          </a:p>
        </p:txBody>
      </p:sp>
    </p:spTree>
    <p:extLst>
      <p:ext uri="{BB962C8B-B14F-4D97-AF65-F5344CB8AC3E}">
        <p14:creationId xmlns:p14="http://schemas.microsoft.com/office/powerpoint/2010/main" val="33701202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Led traffic </a:t>
            </a:r>
            <a:r>
              <a:rPr lang="en-US" dirty="0" smtClean="0"/>
              <a:t>module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7362487" y="2105055"/>
            <a:ext cx="3859139" cy="4022725"/>
          </a:xfrm>
          <a:prstGeom prst="rect">
            <a:avLst/>
          </a:prstGeom>
        </p:spPr>
      </p:pic>
      <p:sp>
        <p:nvSpPr>
          <p:cNvPr id="5" name="TextBox 4"/>
          <p:cNvSpPr txBox="1"/>
          <p:nvPr/>
        </p:nvSpPr>
        <p:spPr>
          <a:xfrm>
            <a:off x="1194600" y="2777589"/>
            <a:ext cx="6167887" cy="2677656"/>
          </a:xfrm>
          <a:prstGeom prst="rect">
            <a:avLst/>
          </a:prstGeom>
          <a:noFill/>
        </p:spPr>
        <p:txBody>
          <a:bodyPr wrap="square" rtlCol="0">
            <a:spAutoFit/>
          </a:bodyPr>
          <a:lstStyle/>
          <a:p>
            <a:r>
              <a:rPr lang="el-GR" sz="2800" dirty="0" smtClean="0"/>
              <a:t>Αυτό το </a:t>
            </a:r>
            <a:r>
              <a:rPr lang="en-US" sz="2800" dirty="0" smtClean="0"/>
              <a:t>module </a:t>
            </a:r>
            <a:r>
              <a:rPr lang="el-GR" sz="2800" dirty="0" smtClean="0"/>
              <a:t>αποτελείται από 3 </a:t>
            </a:r>
            <a:r>
              <a:rPr lang="en-US" sz="2800" dirty="0" smtClean="0"/>
              <a:t>led </a:t>
            </a:r>
            <a:r>
              <a:rPr lang="el-GR" sz="2800" dirty="0" smtClean="0"/>
              <a:t>των οποίον τα χρώματα είναι αυτά που έχει ένα φανάρι οδικής κυκλοφορίας. </a:t>
            </a:r>
          </a:p>
          <a:p>
            <a:r>
              <a:rPr lang="el-GR" sz="2800" dirty="0" smtClean="0"/>
              <a:t>Επομένως, μπορούμε να προσομοιώσουμε ένα φωτεινό σηματοδότη.</a:t>
            </a:r>
            <a:endParaRPr lang="el-GR" sz="2800" dirty="0"/>
          </a:p>
        </p:txBody>
      </p:sp>
    </p:spTree>
    <p:extLst>
      <p:ext uri="{BB962C8B-B14F-4D97-AF65-F5344CB8AC3E}">
        <p14:creationId xmlns:p14="http://schemas.microsoft.com/office/powerpoint/2010/main" val="14985857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Led traffic </a:t>
            </a:r>
            <a:r>
              <a:rPr lang="en-US" dirty="0" smtClean="0"/>
              <a:t>module</a:t>
            </a:r>
            <a:endParaRPr lang="el-GR" dirty="0"/>
          </a:p>
        </p:txBody>
      </p:sp>
      <p:pic>
        <p:nvPicPr>
          <p:cNvPr id="9" name="Εικόνα 8"/>
          <p:cNvPicPr>
            <a:picLocks noChangeAspect="1"/>
          </p:cNvPicPr>
          <p:nvPr/>
        </p:nvPicPr>
        <p:blipFill>
          <a:blip r:embed="rId2"/>
          <a:stretch>
            <a:fillRect/>
          </a:stretch>
        </p:blipFill>
        <p:spPr>
          <a:xfrm>
            <a:off x="3364019" y="1984343"/>
            <a:ext cx="5524922" cy="41649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278905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5</a:t>
            </a:r>
            <a:endParaRPr lang="el-GR" dirty="0"/>
          </a:p>
        </p:txBody>
      </p:sp>
      <p:sp>
        <p:nvSpPr>
          <p:cNvPr id="3" name="Θέση περιεχομένου 2"/>
          <p:cNvSpPr>
            <a:spLocks noGrp="1"/>
          </p:cNvSpPr>
          <p:nvPr>
            <p:ph idx="1"/>
          </p:nvPr>
        </p:nvSpPr>
        <p:spPr>
          <a:xfrm>
            <a:off x="1097280" y="1845734"/>
            <a:ext cx="10462116" cy="4434296"/>
          </a:xfrm>
        </p:spPr>
        <p:txBody>
          <a:bodyPr>
            <a:normAutofit/>
          </a:bodyPr>
          <a:lstStyle/>
          <a:p>
            <a:r>
              <a:rPr lang="el-GR" sz="2800" dirty="0" smtClean="0"/>
              <a:t>Θέλουμε να προσομοιώσουμε 2 φανάρια σε ένα σταυροδρόμι. Όταν το ένα φανάρι ανάβει πράσινο το άλλο να ανάβει κόκκινο, ώστε να μην τρακάρουν τα αυτοκίνητα.</a:t>
            </a:r>
            <a:endParaRPr lang="el-GR" sz="2800" dirty="0"/>
          </a:p>
          <a:p>
            <a:endParaRPr lang="el-GR" sz="2800" dirty="0"/>
          </a:p>
          <a:p>
            <a:r>
              <a:rPr lang="el-GR" sz="2800" dirty="0"/>
              <a:t>Υλικά:</a:t>
            </a:r>
          </a:p>
          <a:p>
            <a:pPr>
              <a:buFont typeface="Wingdings" panose="05000000000000000000" pitchFamily="2" charset="2"/>
              <a:buChar char="Ø"/>
            </a:pPr>
            <a:r>
              <a:rPr lang="en-US" sz="2800" dirty="0" smtClean="0"/>
              <a:t>Led traffic module</a:t>
            </a:r>
          </a:p>
        </p:txBody>
      </p:sp>
      <p:pic>
        <p:nvPicPr>
          <p:cNvPr id="4" name="Εικόνα 3"/>
          <p:cNvPicPr>
            <a:picLocks noChangeAspect="1"/>
          </p:cNvPicPr>
          <p:nvPr/>
        </p:nvPicPr>
        <p:blipFill>
          <a:blip r:embed="rId2"/>
          <a:stretch>
            <a:fillRect/>
          </a:stretch>
        </p:blipFill>
        <p:spPr>
          <a:xfrm>
            <a:off x="6227731" y="2773696"/>
            <a:ext cx="4701935" cy="33669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Έλλειψη 4"/>
          <p:cNvSpPr/>
          <p:nvPr/>
        </p:nvSpPr>
        <p:spPr>
          <a:xfrm>
            <a:off x="7686136" y="3269412"/>
            <a:ext cx="448573" cy="8540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Έλλειψη 6"/>
          <p:cNvSpPr/>
          <p:nvPr/>
        </p:nvSpPr>
        <p:spPr>
          <a:xfrm>
            <a:off x="6405706" y="3866791"/>
            <a:ext cx="367485" cy="5132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967022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Touch sensor</a:t>
            </a:r>
            <a:endParaRPr lang="el-GR" dirty="0"/>
          </a:p>
        </p:txBody>
      </p:sp>
      <p:sp>
        <p:nvSpPr>
          <p:cNvPr id="4" name="TextBox 3"/>
          <p:cNvSpPr txBox="1"/>
          <p:nvPr/>
        </p:nvSpPr>
        <p:spPr>
          <a:xfrm>
            <a:off x="1097281" y="2035834"/>
            <a:ext cx="5139618" cy="4401205"/>
          </a:xfrm>
          <a:prstGeom prst="rect">
            <a:avLst/>
          </a:prstGeom>
          <a:noFill/>
        </p:spPr>
        <p:txBody>
          <a:bodyPr wrap="square" rtlCol="0">
            <a:spAutoFit/>
          </a:bodyPr>
          <a:lstStyle/>
          <a:p>
            <a:r>
              <a:rPr lang="el-GR" sz="2800" dirty="0"/>
              <a:t>Οι αισθητήρες αφής χρησιμοποιούνται όλο και περισσότερο σε οθόνες. Αυτό έχει γίνει ο κανόνας, ειδικά όταν πρόκειται για smartphone και tablet. Υπάρχουν δύο συνηθισμένοι τύποι αισθητήρων αφής/οθονών: </a:t>
            </a:r>
            <a:r>
              <a:rPr lang="el-GR" sz="2800" b="1" dirty="0" smtClean="0"/>
              <a:t>χωρητικοί(</a:t>
            </a:r>
            <a:r>
              <a:rPr lang="en-US" sz="2800" b="1" dirty="0" smtClean="0"/>
              <a:t>capacitive</a:t>
            </a:r>
            <a:r>
              <a:rPr lang="el-GR" sz="2800" b="1" dirty="0" smtClean="0"/>
              <a:t>)</a:t>
            </a:r>
            <a:r>
              <a:rPr lang="el-GR" sz="2800" dirty="0" smtClean="0"/>
              <a:t> </a:t>
            </a:r>
            <a:r>
              <a:rPr lang="el-GR" sz="2800" dirty="0"/>
              <a:t>και </a:t>
            </a:r>
            <a:r>
              <a:rPr lang="el-GR" sz="2800" b="1" dirty="0" smtClean="0"/>
              <a:t>αντιστατικοί</a:t>
            </a:r>
            <a:r>
              <a:rPr lang="en-US" sz="2800" b="1" dirty="0" smtClean="0"/>
              <a:t>(resistive)</a:t>
            </a:r>
            <a:r>
              <a:rPr lang="el-GR" sz="2800" dirty="0" smtClean="0"/>
              <a:t>.</a:t>
            </a:r>
            <a:endParaRPr lang="el-GR" sz="2800" dirty="0"/>
          </a:p>
        </p:txBody>
      </p:sp>
      <p:pic>
        <p:nvPicPr>
          <p:cNvPr id="5" name="Εικόνα 4"/>
          <p:cNvPicPr>
            <a:picLocks noChangeAspect="1"/>
          </p:cNvPicPr>
          <p:nvPr/>
        </p:nvPicPr>
        <p:blipFill>
          <a:blip r:embed="rId2"/>
          <a:stretch>
            <a:fillRect/>
          </a:stretch>
        </p:blipFill>
        <p:spPr>
          <a:xfrm>
            <a:off x="6236899" y="2809663"/>
            <a:ext cx="5592732" cy="28535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87493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5</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529871" y="1941153"/>
            <a:ext cx="7193218" cy="4322412"/>
          </a:xfrm>
          <a:prstGeom prst="rect">
            <a:avLst/>
          </a:prstGeom>
        </p:spPr>
      </p:pic>
      <p:cxnSp>
        <p:nvCxnSpPr>
          <p:cNvPr id="6" name="Ευθεία γραμμή σύνδεσης 5"/>
          <p:cNvCxnSpPr/>
          <p:nvPr/>
        </p:nvCxnSpPr>
        <p:spPr>
          <a:xfrm flipH="1" flipV="1">
            <a:off x="4968815" y="2053087"/>
            <a:ext cx="8627" cy="88852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Ευθεία γραμμή σύνδεσης 8"/>
          <p:cNvCxnSpPr/>
          <p:nvPr/>
        </p:nvCxnSpPr>
        <p:spPr>
          <a:xfrm flipH="1" flipV="1">
            <a:off x="804847" y="2037976"/>
            <a:ext cx="4163969" cy="2373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Ευθεία γραμμή σύνδεσης 10"/>
          <p:cNvCxnSpPr/>
          <p:nvPr/>
        </p:nvCxnSpPr>
        <p:spPr>
          <a:xfrm flipH="1" flipV="1">
            <a:off x="4817277" y="2213642"/>
            <a:ext cx="10643" cy="736594"/>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Ευθεία γραμμή σύνδεσης 12"/>
          <p:cNvCxnSpPr/>
          <p:nvPr/>
        </p:nvCxnSpPr>
        <p:spPr>
          <a:xfrm flipH="1" flipV="1">
            <a:off x="4681270" y="2377440"/>
            <a:ext cx="1" cy="572796"/>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5" name="Ευθεία γραμμή σύνδεσης 14"/>
          <p:cNvCxnSpPr/>
          <p:nvPr/>
        </p:nvCxnSpPr>
        <p:spPr>
          <a:xfrm flipH="1">
            <a:off x="809734" y="2201774"/>
            <a:ext cx="4012432" cy="11868"/>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Ευθεία γραμμή σύνδεσης 15"/>
          <p:cNvCxnSpPr/>
          <p:nvPr/>
        </p:nvCxnSpPr>
        <p:spPr>
          <a:xfrm flipH="1" flipV="1">
            <a:off x="804847" y="2377440"/>
            <a:ext cx="3871535" cy="8626"/>
          </a:xfrm>
          <a:prstGeom prst="line">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79926" y="1813270"/>
            <a:ext cx="324921" cy="369332"/>
          </a:xfrm>
          <a:prstGeom prst="rect">
            <a:avLst/>
          </a:prstGeom>
          <a:noFill/>
        </p:spPr>
        <p:txBody>
          <a:bodyPr wrap="square" rtlCol="0">
            <a:spAutoFit/>
          </a:bodyPr>
          <a:lstStyle/>
          <a:p>
            <a:r>
              <a:rPr lang="en-US" b="1" dirty="0" smtClean="0"/>
              <a:t>R</a:t>
            </a:r>
            <a:endParaRPr lang="el-GR" b="1" dirty="0"/>
          </a:p>
        </p:txBody>
      </p:sp>
      <p:sp>
        <p:nvSpPr>
          <p:cNvPr id="22" name="TextBox 21"/>
          <p:cNvSpPr txBox="1"/>
          <p:nvPr/>
        </p:nvSpPr>
        <p:spPr>
          <a:xfrm>
            <a:off x="471157" y="2028976"/>
            <a:ext cx="324921" cy="369332"/>
          </a:xfrm>
          <a:prstGeom prst="rect">
            <a:avLst/>
          </a:prstGeom>
          <a:noFill/>
        </p:spPr>
        <p:txBody>
          <a:bodyPr wrap="square" rtlCol="0">
            <a:spAutoFit/>
          </a:bodyPr>
          <a:lstStyle/>
          <a:p>
            <a:r>
              <a:rPr lang="en-US" b="1" dirty="0" smtClean="0"/>
              <a:t>Y</a:t>
            </a:r>
            <a:endParaRPr lang="el-GR" b="1" dirty="0"/>
          </a:p>
        </p:txBody>
      </p:sp>
      <p:sp>
        <p:nvSpPr>
          <p:cNvPr id="23" name="TextBox 22"/>
          <p:cNvSpPr txBox="1"/>
          <p:nvPr/>
        </p:nvSpPr>
        <p:spPr>
          <a:xfrm>
            <a:off x="457501" y="2244682"/>
            <a:ext cx="324921" cy="369332"/>
          </a:xfrm>
          <a:prstGeom prst="rect">
            <a:avLst/>
          </a:prstGeom>
          <a:noFill/>
        </p:spPr>
        <p:txBody>
          <a:bodyPr wrap="square" rtlCol="0">
            <a:spAutoFit/>
          </a:bodyPr>
          <a:lstStyle/>
          <a:p>
            <a:r>
              <a:rPr lang="en-US" b="1" dirty="0"/>
              <a:t>G</a:t>
            </a:r>
            <a:endParaRPr lang="el-GR" b="1" dirty="0"/>
          </a:p>
        </p:txBody>
      </p:sp>
    </p:spTree>
    <p:extLst>
      <p:ext uri="{BB962C8B-B14F-4D97-AF65-F5344CB8AC3E}">
        <p14:creationId xmlns:p14="http://schemas.microsoft.com/office/powerpoint/2010/main" val="406681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5</a:t>
            </a:r>
            <a:endParaRPr lang="el-GR" dirty="0"/>
          </a:p>
        </p:txBody>
      </p:sp>
      <p:sp>
        <p:nvSpPr>
          <p:cNvPr id="3" name="Θέση περιεχομένου 2"/>
          <p:cNvSpPr>
            <a:spLocks noGrp="1"/>
          </p:cNvSpPr>
          <p:nvPr>
            <p:ph idx="1"/>
          </p:nvPr>
        </p:nvSpPr>
        <p:spPr>
          <a:xfrm>
            <a:off x="1097280" y="1845733"/>
            <a:ext cx="10841678" cy="4408417"/>
          </a:xfrm>
        </p:spPr>
        <p:txBody>
          <a:bodyPr numCol="2">
            <a:normAutofit lnSpcReduction="10000"/>
          </a:bodyPr>
          <a:lstStyle/>
          <a:p>
            <a:pPr marL="0" indent="0">
              <a:buNone/>
            </a:pPr>
            <a:r>
              <a:rPr lang="en-US" dirty="0" err="1">
                <a:solidFill>
                  <a:srgbClr val="8000FF"/>
                </a:solidFill>
                <a:latin typeface="Courier New" panose="02070309020205020404" pitchFamily="49" charset="0"/>
              </a:rPr>
              <a:t>const</a:t>
            </a:r>
            <a:r>
              <a:rPr lang="en-US" dirty="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red1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yellow1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green1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red2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yellow2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green2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red1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pinMode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green1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pinMode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yellow1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pinMode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red2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pinMode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green2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pinMode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yellow2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Traffic light 1 is green, 2 is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red</a:t>
            </a:r>
            <a:r>
              <a:rPr lang="en-US" dirty="0">
                <a:solidFill>
                  <a:srgbClr val="008000"/>
                </a:solidFill>
                <a:latin typeface="Courier New" panose="02070309020205020404" pitchFamily="49" charset="0"/>
              </a:rPr>
              <a:t>.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red2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yellow1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yellow2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green2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red1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green1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red1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10000</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//10 </a:t>
            </a:r>
            <a:r>
              <a:rPr lang="en-US" dirty="0" smtClean="0">
                <a:solidFill>
                  <a:srgbClr val="008000"/>
                </a:solidFill>
                <a:latin typeface="Courier New" panose="02070309020205020404" pitchFamily="49" charset="0"/>
              </a:rPr>
              <a:t>sec</a:t>
            </a:r>
            <a:endParaRPr lang="el-GR" dirty="0"/>
          </a:p>
        </p:txBody>
      </p:sp>
    </p:spTree>
    <p:extLst>
      <p:ext uri="{BB962C8B-B14F-4D97-AF65-F5344CB8AC3E}">
        <p14:creationId xmlns:p14="http://schemas.microsoft.com/office/powerpoint/2010/main" val="19910453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5</a:t>
            </a:r>
            <a:endParaRPr lang="el-GR" dirty="0"/>
          </a:p>
        </p:txBody>
      </p:sp>
      <p:sp>
        <p:nvSpPr>
          <p:cNvPr id="3" name="Θέση περιεχομένου 2"/>
          <p:cNvSpPr>
            <a:spLocks noGrp="1"/>
          </p:cNvSpPr>
          <p:nvPr>
            <p:ph idx="1"/>
          </p:nvPr>
        </p:nvSpPr>
        <p:spPr>
          <a:xfrm>
            <a:off x="1097280" y="1845734"/>
            <a:ext cx="10841678" cy="4434296"/>
          </a:xfrm>
        </p:spPr>
        <p:txBody>
          <a:bodyPr numCol="2">
            <a:normAutofit fontScale="92500" lnSpcReduction="10000"/>
          </a:bodyPr>
          <a:lstStyle/>
          <a:p>
            <a:pPr marL="0" indent="0">
              <a:buNone/>
            </a:pPr>
            <a:r>
              <a:rPr lang="en-US" dirty="0">
                <a:solidFill>
                  <a:srgbClr val="008000"/>
                </a:solidFill>
                <a:latin typeface="Courier New" panose="02070309020205020404" pitchFamily="49" charset="0"/>
              </a:rPr>
              <a:t>//Traffic light 1 is yellow, 2 is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red</a:t>
            </a:r>
            <a:r>
              <a:rPr lang="en-US" dirty="0">
                <a:solidFill>
                  <a:srgbClr val="008000"/>
                </a:solidFill>
                <a:latin typeface="Courier New" panose="02070309020205020404" pitchFamily="49" charset="0"/>
              </a:rPr>
              <a:t>.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green1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red2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yellow1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yellow2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green2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red1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1500</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//1.5 sec </a:t>
            </a:r>
            <a:endParaRPr lang="el-GR" dirty="0" smtClean="0">
              <a:solidFill>
                <a:srgbClr val="008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Traffic light 2 is green, 1 is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red</a:t>
            </a:r>
            <a:r>
              <a:rPr lang="en-US" dirty="0">
                <a:solidFill>
                  <a:srgbClr val="008000"/>
                </a:solidFill>
                <a:latin typeface="Courier New" panose="02070309020205020404" pitchFamily="49" charset="0"/>
              </a:rPr>
              <a:t>.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red2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green1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yellow1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yellow2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red1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1500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green2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red2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10000</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//10 sec </a:t>
            </a:r>
            <a:endParaRPr lang="el-GR" dirty="0" smtClean="0">
              <a:solidFill>
                <a:srgbClr val="008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Traffic light 2 is yellow, 1 is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red</a:t>
            </a:r>
            <a:r>
              <a:rPr lang="en-US" dirty="0">
                <a:solidFill>
                  <a:srgbClr val="008000"/>
                </a:solidFill>
                <a:latin typeface="Courier New" panose="02070309020205020404" pitchFamily="49" charset="0"/>
              </a:rPr>
              <a:t>.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green1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red2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yellow1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yellow2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green2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red1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1500</a:t>
            </a:r>
            <a:r>
              <a:rPr lang="en-US" b="1" dirty="0" smtClean="0">
                <a:solidFill>
                  <a:srgbClr val="000080"/>
                </a:solidFill>
                <a:latin typeface="Courier New" panose="02070309020205020404" pitchFamily="49" charset="0"/>
              </a:rPr>
              <a:t>);}</a:t>
            </a:r>
            <a:r>
              <a:rPr lang="el-GR" dirty="0" smtClean="0"/>
              <a:t> </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1.5 </a:t>
            </a:r>
            <a:r>
              <a:rPr lang="en-US" dirty="0" smtClean="0">
                <a:solidFill>
                  <a:srgbClr val="008000"/>
                </a:solidFill>
                <a:latin typeface="Courier New" panose="02070309020205020404" pitchFamily="49" charset="0"/>
              </a:rPr>
              <a:t>sec</a:t>
            </a:r>
            <a:endParaRPr lang="el-GR" dirty="0"/>
          </a:p>
        </p:txBody>
      </p:sp>
    </p:spTree>
    <p:extLst>
      <p:ext uri="{BB962C8B-B14F-4D97-AF65-F5344CB8AC3E}">
        <p14:creationId xmlns:p14="http://schemas.microsoft.com/office/powerpoint/2010/main" val="22074022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n-US" sz="8000" b="1" dirty="0">
                <a:solidFill>
                  <a:prstClr val="black">
                    <a:lumMod val="75000"/>
                    <a:lumOff val="25000"/>
                  </a:prstClr>
                </a:solidFill>
              </a:rPr>
              <a:t>THE END!</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276410" y="2085486"/>
            <a:ext cx="5700139" cy="3842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883984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Touch sensor</a:t>
            </a:r>
            <a:endParaRPr lang="el-GR" dirty="0"/>
          </a:p>
        </p:txBody>
      </p:sp>
      <p:sp>
        <p:nvSpPr>
          <p:cNvPr id="3" name="Θέση περιεχομένου 2"/>
          <p:cNvSpPr>
            <a:spLocks noGrp="1"/>
          </p:cNvSpPr>
          <p:nvPr>
            <p:ph idx="1"/>
          </p:nvPr>
        </p:nvSpPr>
        <p:spPr>
          <a:xfrm>
            <a:off x="1097280" y="1737360"/>
            <a:ext cx="10988328" cy="4494681"/>
          </a:xfrm>
        </p:spPr>
        <p:txBody>
          <a:bodyPr>
            <a:noAutofit/>
          </a:bodyPr>
          <a:lstStyle/>
          <a:p>
            <a:r>
              <a:rPr lang="el-GR" sz="2800" dirty="0"/>
              <a:t>Πώς λειτουργούν οι </a:t>
            </a:r>
            <a:r>
              <a:rPr lang="el-GR" sz="2800" b="1" dirty="0"/>
              <a:t>χωρητικοί αισθητήρες </a:t>
            </a:r>
            <a:r>
              <a:rPr lang="el-GR" sz="2800" b="1" dirty="0" smtClean="0"/>
              <a:t>αφής</a:t>
            </a:r>
            <a:r>
              <a:rPr lang="el-GR" sz="2800" dirty="0" smtClean="0"/>
              <a:t>;</a:t>
            </a:r>
            <a:endParaRPr lang="el-GR" sz="2800" dirty="0"/>
          </a:p>
          <a:p>
            <a:r>
              <a:rPr lang="el-GR" sz="2800" dirty="0" smtClean="0"/>
              <a:t>Ονομάζονται χωρητικοί </a:t>
            </a:r>
            <a:r>
              <a:rPr lang="el-GR" sz="2800" dirty="0"/>
              <a:t>επειδή η τεχνολογία βασίζεται σε χωρητική σύζευξη που ανιχνεύει οτιδήποτε είναι αγώγιμο ή έχει διηλεκτρικό διαφορετικό από τον αέρα. Σε αυτή την περίπτωση, το ανθρώπινο </a:t>
            </a:r>
            <a:r>
              <a:rPr lang="el-GR" sz="2800" dirty="0" smtClean="0"/>
              <a:t>σώμα(τα </a:t>
            </a:r>
            <a:r>
              <a:rPr lang="el-GR" sz="2800" dirty="0"/>
              <a:t>δάχτυλά </a:t>
            </a:r>
            <a:r>
              <a:rPr lang="el-GR" sz="2800" dirty="0" smtClean="0"/>
              <a:t>μας</a:t>
            </a:r>
            <a:r>
              <a:rPr lang="el-GR" sz="2800" dirty="0"/>
              <a:t>) </a:t>
            </a:r>
            <a:r>
              <a:rPr lang="el-GR" sz="2800" dirty="0" smtClean="0"/>
              <a:t>χρησιμοποιούνται </a:t>
            </a:r>
            <a:r>
              <a:rPr lang="el-GR" sz="2800" dirty="0"/>
              <a:t>ως αγωγός ηλεκτρικού φορτίου</a:t>
            </a:r>
            <a:r>
              <a:rPr lang="el-GR" sz="2800" dirty="0" smtClean="0"/>
              <a:t>.</a:t>
            </a:r>
            <a:endParaRPr lang="el-GR" sz="2800" dirty="0"/>
          </a:p>
          <a:p>
            <a:r>
              <a:rPr lang="el-GR" sz="2800" dirty="0"/>
              <a:t>Ο τρόπος με τον οποίο εντοπίζεται το σημείο που βρίσκεται το δάχτυλό </a:t>
            </a:r>
            <a:r>
              <a:rPr lang="el-GR" sz="2800" dirty="0" smtClean="0"/>
              <a:t>μας </a:t>
            </a:r>
            <a:r>
              <a:rPr lang="el-GR" sz="2800" dirty="0"/>
              <a:t>στην οθόνη είναι η αλλαγή του τοπικού ηλεκτροστατικού πεδίου όταν το δάχτυλό </a:t>
            </a:r>
            <a:r>
              <a:rPr lang="el-GR" sz="2800" dirty="0" smtClean="0"/>
              <a:t>μας </a:t>
            </a:r>
            <a:r>
              <a:rPr lang="el-GR" sz="2800" dirty="0"/>
              <a:t>αγγίζει το γυαλί της χωρητικής επιφάνειας. Ένας ελεγκτής επεξεργασίας εικόνας παρακολουθεί συνεχώς το ηλεκτροστατικό </a:t>
            </a:r>
            <a:r>
              <a:rPr lang="el-GR" sz="2800" dirty="0" smtClean="0"/>
              <a:t>πεδίο(ή </a:t>
            </a:r>
            <a:r>
              <a:rPr lang="el-GR" sz="2800" dirty="0"/>
              <a:t>την κίνηση κάθε μικροσκοπικού πυκνωτή) για να βρει πού ακριβώς άγγιξε το δάχτυλο την οθόνη. </a:t>
            </a:r>
            <a:endParaRPr lang="el-GR" sz="2800" dirty="0" smtClean="0"/>
          </a:p>
        </p:txBody>
      </p:sp>
    </p:spTree>
    <p:extLst>
      <p:ext uri="{BB962C8B-B14F-4D97-AF65-F5344CB8AC3E}">
        <p14:creationId xmlns:p14="http://schemas.microsoft.com/office/powerpoint/2010/main" val="3035454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3114135" y="207034"/>
            <a:ext cx="6349527" cy="5919321"/>
          </a:xfrm>
          <a:prstGeom prst="rect">
            <a:avLst/>
          </a:prstGeom>
        </p:spPr>
      </p:pic>
    </p:spTree>
    <p:extLst>
      <p:ext uri="{BB962C8B-B14F-4D97-AF65-F5344CB8AC3E}">
        <p14:creationId xmlns:p14="http://schemas.microsoft.com/office/powerpoint/2010/main" val="2029209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Touch sensor</a:t>
            </a:r>
            <a:endParaRPr lang="el-GR" dirty="0"/>
          </a:p>
        </p:txBody>
      </p:sp>
      <p:sp>
        <p:nvSpPr>
          <p:cNvPr id="3" name="Θέση περιεχομένου 2"/>
          <p:cNvSpPr>
            <a:spLocks noGrp="1"/>
          </p:cNvSpPr>
          <p:nvPr>
            <p:ph idx="1"/>
          </p:nvPr>
        </p:nvSpPr>
        <p:spPr>
          <a:xfrm>
            <a:off x="1226383" y="1862988"/>
            <a:ext cx="7132320" cy="4563692"/>
          </a:xfrm>
        </p:spPr>
        <p:txBody>
          <a:bodyPr/>
          <a:lstStyle/>
          <a:p>
            <a:r>
              <a:rPr lang="el-GR" sz="2800" dirty="0"/>
              <a:t>Τα πλεονεκτήματα της χρήσης χωρητικών οθονών αφής περιλαμβάνουν μια φωτεινότερη και ευκρινέστερη εικόνα λόγω του υαλοπίνακα, εξαιρετικά ευαίσθητη στην αφή και υποστήριξη λειτουργιών πολλαπλής αφής. Μερικά μειονεκτήματα στη χρήση αυτής της οθόνης αφής έναντι μιας </a:t>
            </a:r>
            <a:r>
              <a:rPr lang="el-GR" sz="2800" dirty="0" smtClean="0"/>
              <a:t>οθόνης αντίστασης </a:t>
            </a:r>
            <a:r>
              <a:rPr lang="el-GR" sz="2800" dirty="0"/>
              <a:t>είναι ότι εξαρτάται από την αγωγιμότητα του ανθρώπινου σώματος, οπότε ένα άτομο δεν μπορεί να φορά γάντια. Είναι επίσης πιο ακριβό και το γυαλί τείνει να σπάει πιο συχνά.</a:t>
            </a:r>
          </a:p>
          <a:p>
            <a:endParaRPr lang="el-GR" dirty="0"/>
          </a:p>
        </p:txBody>
      </p:sp>
      <p:pic>
        <p:nvPicPr>
          <p:cNvPr id="5" name="Εικόνα 4"/>
          <p:cNvPicPr>
            <a:picLocks noChangeAspect="1"/>
          </p:cNvPicPr>
          <p:nvPr/>
        </p:nvPicPr>
        <p:blipFill>
          <a:blip r:embed="rId2"/>
          <a:stretch>
            <a:fillRect/>
          </a:stretch>
        </p:blipFill>
        <p:spPr>
          <a:xfrm rot="16200000">
            <a:off x="7792528" y="2937743"/>
            <a:ext cx="4312123" cy="2414182"/>
          </a:xfrm>
          <a:prstGeom prst="rect">
            <a:avLst/>
          </a:prstGeom>
        </p:spPr>
      </p:pic>
    </p:spTree>
    <p:extLst>
      <p:ext uri="{BB962C8B-B14F-4D97-AF65-F5344CB8AC3E}">
        <p14:creationId xmlns:p14="http://schemas.microsoft.com/office/powerpoint/2010/main" val="4080279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Touch sensor</a:t>
            </a:r>
            <a:endParaRPr lang="el-GR" dirty="0"/>
          </a:p>
        </p:txBody>
      </p:sp>
      <p:sp>
        <p:nvSpPr>
          <p:cNvPr id="3" name="Θέση περιεχομένου 2"/>
          <p:cNvSpPr>
            <a:spLocks noGrp="1"/>
          </p:cNvSpPr>
          <p:nvPr>
            <p:ph idx="1"/>
          </p:nvPr>
        </p:nvSpPr>
        <p:spPr>
          <a:xfrm>
            <a:off x="1097280" y="1737360"/>
            <a:ext cx="10962448" cy="4442923"/>
          </a:xfrm>
        </p:spPr>
        <p:txBody>
          <a:bodyPr>
            <a:noAutofit/>
          </a:bodyPr>
          <a:lstStyle/>
          <a:p>
            <a:r>
              <a:rPr lang="el-GR" sz="2800" dirty="0"/>
              <a:t>Πώς λειτουργούν οι </a:t>
            </a:r>
            <a:r>
              <a:rPr lang="el-GR" sz="2800" b="1" dirty="0" smtClean="0"/>
              <a:t>αισθητήρες αφής αντίστασης</a:t>
            </a:r>
            <a:r>
              <a:rPr lang="el-GR" sz="2800" dirty="0" smtClean="0"/>
              <a:t>;</a:t>
            </a:r>
            <a:endParaRPr lang="el-GR" sz="2800" dirty="0"/>
          </a:p>
          <a:p>
            <a:r>
              <a:rPr lang="el-GR" sz="2800" dirty="0" smtClean="0"/>
              <a:t>Σε </a:t>
            </a:r>
            <a:r>
              <a:rPr lang="el-GR" sz="2800" dirty="0"/>
              <a:t>αντίθεση με τους χωρητικούς αισθητήρες αφής που έχουν μόνο ένα στρώμα γυαλιού, οι αισθητήρες αφής με αντίσταση έχουν πολλά στρώματα, όπου τα δύο κύρια στρώματα είναι το εύκαμπτο πλαστικό και γυάλινο στρώμα. Η μπροστινή επιφάνεια έχει ένα εύκαμπτο πλαστικό ανθεκτικό στις γρατζουνιές με επίστρωση αγώγιμου υλικού </a:t>
            </a:r>
            <a:r>
              <a:rPr lang="el-GR" sz="2800" dirty="0" smtClean="0"/>
              <a:t>στην </a:t>
            </a:r>
            <a:r>
              <a:rPr lang="el-GR" sz="2800" dirty="0"/>
              <a:t>κάτω πλευρά. Το δεύτερο στρώμα είναι </a:t>
            </a:r>
            <a:r>
              <a:rPr lang="el-GR" sz="2800" dirty="0" smtClean="0"/>
              <a:t>κατασκευασμένο </a:t>
            </a:r>
            <a:r>
              <a:rPr lang="el-GR" sz="2800" dirty="0"/>
              <a:t>είτε από γυαλί είτε από σκληρό πλαστικό. Όταν ένα </a:t>
            </a:r>
            <a:r>
              <a:rPr lang="el-GR" sz="2800" dirty="0" smtClean="0"/>
              <a:t>δάχτυλο(ή </a:t>
            </a:r>
            <a:r>
              <a:rPr lang="el-GR" sz="2800" dirty="0"/>
              <a:t>μια γραφίδα) πιέζει προς τα κάτω το εύκαμπτο πλαστικό, έρχεται σε επαφή με το δεύτερο στρώμα και μετρά την αντίσταση και των δύο στρωμάτων όπου κι αν ήταν το σημείο επαφής. </a:t>
            </a:r>
          </a:p>
        </p:txBody>
      </p:sp>
    </p:spTree>
    <p:extLst>
      <p:ext uri="{BB962C8B-B14F-4D97-AF65-F5344CB8AC3E}">
        <p14:creationId xmlns:p14="http://schemas.microsoft.com/office/powerpoint/2010/main" val="581679060"/>
      </p:ext>
    </p:extLst>
  </p:cSld>
  <p:clrMapOvr>
    <a:masterClrMapping/>
  </p:clrMapOvr>
</p:sld>
</file>

<file path=ppt/theme/theme1.xml><?xml version="1.0" encoding="utf-8"?>
<a:theme xmlns:a="http://schemas.openxmlformats.org/drawingml/2006/main" name="Ανασκόπηση">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721</TotalTime>
  <Words>2113</Words>
  <Application>Microsoft Office PowerPoint</Application>
  <PresentationFormat>Ευρεία οθόνη</PresentationFormat>
  <Paragraphs>217</Paragraphs>
  <Slides>53</Slides>
  <Notes>0</Notes>
  <HiddenSlides>0</HiddenSlides>
  <MMClips>0</MMClips>
  <ScaleCrop>false</ScaleCrop>
  <HeadingPairs>
    <vt:vector size="6" baseType="variant">
      <vt:variant>
        <vt:lpstr>Γραμματοσειρές που χρησιμοποιούνται</vt:lpstr>
      </vt:variant>
      <vt:variant>
        <vt:i4>4</vt:i4>
      </vt:variant>
      <vt:variant>
        <vt:lpstr>Θέμα</vt:lpstr>
      </vt:variant>
      <vt:variant>
        <vt:i4>1</vt:i4>
      </vt:variant>
      <vt:variant>
        <vt:lpstr>Τίτλοι διαφανειών</vt:lpstr>
      </vt:variant>
      <vt:variant>
        <vt:i4>53</vt:i4>
      </vt:variant>
    </vt:vector>
  </HeadingPairs>
  <TitlesOfParts>
    <vt:vector size="58" baseType="lpstr">
      <vt:lpstr>Calibri</vt:lpstr>
      <vt:lpstr>Calibri Light</vt:lpstr>
      <vt:lpstr>Courier New</vt:lpstr>
      <vt:lpstr>Wingdings</vt:lpstr>
      <vt:lpstr>Ανασκόπηση</vt:lpstr>
      <vt:lpstr>ARDUINO MICROCONTROLLER</vt:lpstr>
      <vt:lpstr>Περιεχόμενα</vt:lpstr>
      <vt:lpstr>Touch sensor(Αισθητήρας αφής )</vt:lpstr>
      <vt:lpstr>Παρουσίαση του PowerPoint</vt:lpstr>
      <vt:lpstr>Touch sensor</vt:lpstr>
      <vt:lpstr>Touch sensor</vt:lpstr>
      <vt:lpstr>Παρουσίαση του PowerPoint</vt:lpstr>
      <vt:lpstr>Touch sensor</vt:lpstr>
      <vt:lpstr>Touch sensor</vt:lpstr>
      <vt:lpstr>Παρουσίαση του PowerPoint</vt:lpstr>
      <vt:lpstr>Touch sensor</vt:lpstr>
      <vt:lpstr>Touch sensor</vt:lpstr>
      <vt:lpstr>Project 1</vt:lpstr>
      <vt:lpstr>Project 1</vt:lpstr>
      <vt:lpstr>Project 1</vt:lpstr>
      <vt:lpstr>Project 1</vt:lpstr>
      <vt:lpstr>Alcohol sensor(Αισθητήρας αλκοόλ)</vt:lpstr>
      <vt:lpstr>Alcohol sensor</vt:lpstr>
      <vt:lpstr>Alcohol sensor</vt:lpstr>
      <vt:lpstr>Alcohol sensor</vt:lpstr>
      <vt:lpstr>Alcohol sensor</vt:lpstr>
      <vt:lpstr>Alcohol sensor</vt:lpstr>
      <vt:lpstr>Παρουσίαση του PowerPoint</vt:lpstr>
      <vt:lpstr>Alcohol sensor</vt:lpstr>
      <vt:lpstr>Alcohol sensor</vt:lpstr>
      <vt:lpstr>Alcohol sensor</vt:lpstr>
      <vt:lpstr>Alcohol sensor</vt:lpstr>
      <vt:lpstr>Project 2</vt:lpstr>
      <vt:lpstr>Project 2</vt:lpstr>
      <vt:lpstr>Παρουσίαση του PowerPoint</vt:lpstr>
      <vt:lpstr>Project 2</vt:lpstr>
      <vt:lpstr>Project 2</vt:lpstr>
      <vt:lpstr>Project 2</vt:lpstr>
      <vt:lpstr>Alcohol sensor</vt:lpstr>
      <vt:lpstr>Project 2</vt:lpstr>
      <vt:lpstr>Project 2</vt:lpstr>
      <vt:lpstr>Knock-tap sensor</vt:lpstr>
      <vt:lpstr>Knock-tap sensor</vt:lpstr>
      <vt:lpstr>Παρουσίαση του PowerPoint</vt:lpstr>
      <vt:lpstr>Project 3</vt:lpstr>
      <vt:lpstr>Project 3</vt:lpstr>
      <vt:lpstr>Project 3</vt:lpstr>
      <vt:lpstr>Project 4</vt:lpstr>
      <vt:lpstr>Project 4</vt:lpstr>
      <vt:lpstr>Project 4</vt:lpstr>
      <vt:lpstr>Project 4</vt:lpstr>
      <vt:lpstr>Led traffic module</vt:lpstr>
      <vt:lpstr>Led traffic module</vt:lpstr>
      <vt:lpstr>Project 5</vt:lpstr>
      <vt:lpstr>Project 5</vt:lpstr>
      <vt:lpstr>Project 5</vt:lpstr>
      <vt:lpstr>Project 5</vt:lpstr>
      <vt:lpstr>THE END!</vt:lpstr>
    </vt:vector>
  </TitlesOfParts>
  <Company>OTE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panagiota moraiti</dc:creator>
  <cp:lastModifiedBy>panagiota moraiti</cp:lastModifiedBy>
  <cp:revision>53</cp:revision>
  <dcterms:created xsi:type="dcterms:W3CDTF">2021-03-20T14:02:29Z</dcterms:created>
  <dcterms:modified xsi:type="dcterms:W3CDTF">2021-08-31T22:48:25Z</dcterms:modified>
</cp:coreProperties>
</file>